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8"/>
  </p:notesMasterIdLst>
  <p:handoutMasterIdLst>
    <p:handoutMasterId r:id="rId49"/>
  </p:handoutMasterIdLst>
  <p:sldIdLst>
    <p:sldId id="476" r:id="rId2"/>
    <p:sldId id="591" r:id="rId3"/>
    <p:sldId id="621" r:id="rId4"/>
    <p:sldId id="622" r:id="rId5"/>
    <p:sldId id="596" r:id="rId6"/>
    <p:sldId id="601" r:id="rId7"/>
    <p:sldId id="597" r:id="rId8"/>
    <p:sldId id="598" r:id="rId9"/>
    <p:sldId id="599" r:id="rId10"/>
    <p:sldId id="602" r:id="rId11"/>
    <p:sldId id="600" r:id="rId12"/>
    <p:sldId id="603" r:id="rId13"/>
    <p:sldId id="592" r:id="rId14"/>
    <p:sldId id="593" r:id="rId15"/>
    <p:sldId id="594" r:id="rId16"/>
    <p:sldId id="595" r:id="rId17"/>
    <p:sldId id="539" r:id="rId18"/>
    <p:sldId id="588" r:id="rId19"/>
    <p:sldId id="589" r:id="rId20"/>
    <p:sldId id="607" r:id="rId21"/>
    <p:sldId id="604" r:id="rId22"/>
    <p:sldId id="608" r:id="rId23"/>
    <p:sldId id="609" r:id="rId24"/>
    <p:sldId id="610" r:id="rId25"/>
    <p:sldId id="611" r:id="rId26"/>
    <p:sldId id="612" r:id="rId27"/>
    <p:sldId id="613" r:id="rId28"/>
    <p:sldId id="616" r:id="rId29"/>
    <p:sldId id="617" r:id="rId30"/>
    <p:sldId id="550" r:id="rId31"/>
    <p:sldId id="618" r:id="rId32"/>
    <p:sldId id="549" r:id="rId33"/>
    <p:sldId id="619" r:id="rId34"/>
    <p:sldId id="620" r:id="rId35"/>
    <p:sldId id="545" r:id="rId36"/>
    <p:sldId id="544" r:id="rId37"/>
    <p:sldId id="548" r:id="rId38"/>
    <p:sldId id="623" r:id="rId39"/>
    <p:sldId id="624" r:id="rId40"/>
    <p:sldId id="614" r:id="rId41"/>
    <p:sldId id="615" r:id="rId42"/>
    <p:sldId id="540" r:id="rId43"/>
    <p:sldId id="541" r:id="rId44"/>
    <p:sldId id="542" r:id="rId45"/>
    <p:sldId id="543" r:id="rId46"/>
    <p:sldId id="625" r:id="rId4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8173" autoAdjust="0"/>
  </p:normalViewPr>
  <p:slideViewPr>
    <p:cSldViewPr>
      <p:cViewPr varScale="1">
        <p:scale>
          <a:sx n="82" d="100"/>
          <a:sy n="82" d="100"/>
        </p:scale>
        <p:origin x="144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C60361D-8061-4AAA-9654-8CB6ED30E4A9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A3B8312-D94D-4773-9F02-5A8D9BC7AB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2436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92FD302-FBF9-4E33-9B79-8F9B82ADF1E3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CF5587-1E6B-4409-9C67-B43004F361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558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F5587-1E6B-4409-9C67-B43004F3614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29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F5587-1E6B-4409-9C67-B43004F361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847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F5587-1E6B-4409-9C67-B43004F3614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39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F5587-1E6B-4409-9C67-B43004F3614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29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F5587-1E6B-4409-9C67-B43004F36143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29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06E9C3F-D8F3-4B07-B2A9-5C3FCFB11AEF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6DA9A-BCAC-4779-8FED-A26044817F99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57E7-516C-410D-AF79-CF3129DD2B85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58C5E-C2A7-4674-AF73-061E0388BAE5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B7EE-1573-47AB-876C-E261B2B29DBB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5B4F-D37E-4601-86EE-27247947AB80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3D3E4-72A9-469D-83B0-8581C5F566A8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EC89B49-2808-48A1-82E6-A54995714EC8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1B4525-01E3-4CDF-AA02-B7D21A61DE25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80AB9-0112-482F-A490-68BE5C42BFC9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D26F7-28F3-461C-AA9B-782E929FAE64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D78ED4-0D5A-4E0F-B228-D7A3844FB29B}" type="datetime1">
              <a:rPr lang="en-US" smtClean="0"/>
              <a:t>1/19/2021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D90C7D1-C2F2-4D23-9F89-B8CC281BA05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hyperlink" Target="mailto:trankin@maloneynovotny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" y="2968228"/>
            <a:ext cx="9067800" cy="2057400"/>
          </a:xfrm>
        </p:spPr>
        <p:txBody>
          <a:bodyPr>
            <a:noAutofit/>
          </a:bodyPr>
          <a:lstStyle/>
          <a:p>
            <a:pPr algn="ctr"/>
            <a:br>
              <a:rPr lang="en-US" sz="6000" dirty="0">
                <a:latin typeface="Arial Narrow" panose="020B0606020202030204" pitchFamily="34" charset="0"/>
              </a:rPr>
            </a:br>
            <a:br>
              <a:rPr lang="en-US" sz="6000" dirty="0">
                <a:latin typeface="Arial Narrow" panose="020B060602020203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Provisions of the Consolidated Appropriations Act, 2021</a:t>
            </a:r>
            <a:b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b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n-US" sz="3600" dirty="0">
                <a:solidFill>
                  <a:schemeClr val="tx1"/>
                </a:solidFill>
                <a:latin typeface="Arial Narrow" panose="020B0606020202030204" pitchFamily="34" charset="0"/>
              </a:rPr>
              <a:t>2021 OFMA Convention</a:t>
            </a:r>
            <a:br>
              <a:rPr lang="en-US" sz="36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n-US" sz="3600" dirty="0">
                <a:solidFill>
                  <a:schemeClr val="tx1"/>
                </a:solidFill>
                <a:latin typeface="Arial Narrow" panose="020B0606020202030204" pitchFamily="34" charset="0"/>
              </a:rPr>
              <a:t>January 19, 2021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711" y="4187428"/>
            <a:ext cx="7772400" cy="8382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CCDBED-1A93-499E-A3CE-8804C6EB1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418270"/>
            <a:ext cx="29535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63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016691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Changes to Paycheck Protection Program</a:t>
            </a:r>
          </a:p>
          <a:p>
            <a:pPr marL="109728" indent="0">
              <a:buNone/>
            </a:pPr>
            <a:endParaRPr lang="en-US" sz="2400" dirty="0"/>
          </a:p>
          <a:p>
            <a:r>
              <a:rPr lang="en-US" sz="2400" dirty="0"/>
              <a:t>Grants for Shuttered Venue Operations</a:t>
            </a: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Benefit plan provisions</a:t>
            </a: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Other tax provisions and extenders</a:t>
            </a:r>
          </a:p>
          <a:p>
            <a:pPr lvl="1"/>
            <a:endParaRPr lang="en-US" sz="20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17" y="6096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What We Will Cover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79F62A-535B-4593-AAEF-DE59C8448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47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41872"/>
            <a:ext cx="9067800" cy="2057400"/>
          </a:xfrm>
        </p:spPr>
        <p:txBody>
          <a:bodyPr>
            <a:noAutofit/>
          </a:bodyPr>
          <a:lstStyle/>
          <a:p>
            <a:pPr algn="ctr"/>
            <a:br>
              <a:rPr lang="en-US" sz="6000" dirty="0">
                <a:latin typeface="Arial Narrow" panose="020B0606020202030204" pitchFamily="34" charset="0"/>
              </a:rPr>
            </a:br>
            <a:br>
              <a:rPr lang="en-US" sz="6000" dirty="0">
                <a:latin typeface="Arial Narrow" panose="020B0606020202030204" pitchFamily="34" charset="0"/>
              </a:rPr>
            </a:br>
            <a:r>
              <a:rPr 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Paycheck Protection Program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711" y="4187428"/>
            <a:ext cx="7772400" cy="8382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CCDBED-1A93-499E-A3CE-8804C6EB1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418270"/>
            <a:ext cx="29535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92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16691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CARES Act provided that forgiveness of PPP loans is non-taxable to borrowers</a:t>
            </a:r>
          </a:p>
          <a:p>
            <a:pPr marL="109728" indent="0">
              <a:buNone/>
            </a:pPr>
            <a:endParaRPr lang="en-US" sz="2400" dirty="0"/>
          </a:p>
          <a:p>
            <a:r>
              <a:rPr lang="en-US" sz="2400" dirty="0"/>
              <a:t>IRS responded:</a:t>
            </a:r>
          </a:p>
          <a:p>
            <a:pPr lvl="1"/>
            <a:r>
              <a:rPr lang="en-US" sz="2000" dirty="0"/>
              <a:t>Expenses paid with nontaxable PPP funds are non-deductible</a:t>
            </a:r>
          </a:p>
          <a:p>
            <a:pPr lvl="1"/>
            <a:endParaRPr lang="en-US" sz="2000" dirty="0"/>
          </a:p>
          <a:p>
            <a:r>
              <a:rPr lang="en-US" sz="2400" dirty="0"/>
              <a:t>CAA clarified – expenses now deductible</a:t>
            </a:r>
          </a:p>
          <a:p>
            <a:pPr lvl="1"/>
            <a:r>
              <a:rPr lang="en-US" sz="2000" dirty="0"/>
              <a:t>Applies to both first and second PPP loans</a:t>
            </a:r>
          </a:p>
          <a:p>
            <a:pPr lvl="1"/>
            <a:endParaRPr lang="en-US" sz="2000" dirty="0"/>
          </a:p>
          <a:p>
            <a:r>
              <a:rPr lang="en-US" sz="2400" dirty="0"/>
              <a:t>Basis issues?</a:t>
            </a:r>
          </a:p>
          <a:p>
            <a:pPr lvl="1"/>
            <a:endParaRPr lang="en-US" sz="20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Expenses are Deductible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79F62A-535B-4593-AAEF-DE59C8448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86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16691"/>
          </a:xfrm>
        </p:spPr>
        <p:txBody>
          <a:bodyPr>
            <a:normAutofit/>
          </a:bodyPr>
          <a:lstStyle/>
          <a:p>
            <a:r>
              <a:rPr lang="en-US" sz="2400" dirty="0"/>
              <a:t>First time (draw) borrowers:</a:t>
            </a:r>
          </a:p>
          <a:p>
            <a:pPr lvl="1"/>
            <a:r>
              <a:rPr lang="en-US" sz="2000" dirty="0"/>
              <a:t>Generally same provisions as original PPP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&lt;500 employees, 2.5x average monthly payroll</a:t>
            </a:r>
          </a:p>
          <a:p>
            <a:pPr lvl="1"/>
            <a:r>
              <a:rPr lang="en-US" sz="2000" dirty="0"/>
              <a:t>Adds 501(c)(6) &amp; destination marketing organizations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&lt;300 employees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Lobbying efforts are &lt;15% receipts, &lt;15% activities, &lt;$1m expenses</a:t>
            </a:r>
          </a:p>
          <a:p>
            <a:pPr lvl="1"/>
            <a:r>
              <a:rPr lang="en-US" sz="2000" dirty="0"/>
              <a:t>Adds housing cooperatives</a:t>
            </a:r>
          </a:p>
          <a:p>
            <a:pPr lvl="1"/>
            <a:r>
              <a:rPr lang="en-US" sz="2000" dirty="0"/>
              <a:t>Includes those who took employee retention credit</a:t>
            </a:r>
          </a:p>
          <a:p>
            <a:pPr lvl="1"/>
            <a:endParaRPr lang="en-US" sz="2000" dirty="0"/>
          </a:p>
          <a:p>
            <a:r>
              <a:rPr lang="en-US" sz="2400" dirty="0"/>
              <a:t>Previous borrowers:</a:t>
            </a:r>
            <a:endParaRPr lang="en-US" sz="1800" dirty="0"/>
          </a:p>
          <a:p>
            <a:pPr lvl="1"/>
            <a:r>
              <a:rPr lang="en-US" sz="2000" dirty="0"/>
              <a:t>May reapply if borrower returned part or all of the funds </a:t>
            </a:r>
          </a:p>
          <a:p>
            <a:pPr lvl="1"/>
            <a:r>
              <a:rPr lang="en-US" sz="2000" dirty="0"/>
              <a:t>May increase loan as a result of subsequent rule changes</a:t>
            </a:r>
          </a:p>
          <a:p>
            <a:pPr lvl="2"/>
            <a:endParaRPr lang="en-US" sz="18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Reopening – First draw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4425C6-BC50-4765-A8E1-0EFF4EB74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29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>
            <a:normAutofit/>
          </a:bodyPr>
          <a:lstStyle/>
          <a:p>
            <a:r>
              <a:rPr lang="en-US" sz="2400" dirty="0"/>
              <a:t>Entities ineligible for first &amp; second draw loans:</a:t>
            </a:r>
            <a:endParaRPr lang="en-US" sz="2000" dirty="0"/>
          </a:p>
          <a:p>
            <a:pPr lvl="1">
              <a:lnSpc>
                <a:spcPct val="150000"/>
              </a:lnSpc>
            </a:pPr>
            <a:r>
              <a:rPr lang="en-US" sz="2000" dirty="0"/>
              <a:t>Excluded on first draw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Primarily engaged in political or lobbying activities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Organized in, or has significance to, China or Hong Kong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Received a Shuttered Venue Grant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The President, VP, head of Executive dept. or member of 	Congress, or spouse of such person own 20% or more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Publicly traded company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Previously received a second draw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Has permanently closed</a:t>
            </a:r>
          </a:p>
          <a:p>
            <a:pPr lvl="2"/>
            <a:endParaRPr lang="en-US" sz="18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– Ineligible Entities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C1253A-E4BA-4A6E-99F4-44DA269A7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18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16691"/>
          </a:xfrm>
        </p:spPr>
        <p:txBody>
          <a:bodyPr>
            <a:normAutofit/>
          </a:bodyPr>
          <a:lstStyle/>
          <a:p>
            <a:r>
              <a:rPr lang="en-US" sz="2400" dirty="0"/>
              <a:t>Eligibility:</a:t>
            </a:r>
          </a:p>
          <a:p>
            <a:pPr lvl="1"/>
            <a:r>
              <a:rPr lang="en-US" sz="2000" dirty="0"/>
              <a:t>&lt;300 employees (per location)</a:t>
            </a:r>
          </a:p>
          <a:p>
            <a:pPr lvl="1"/>
            <a:r>
              <a:rPr lang="en-US" sz="2000" dirty="0"/>
              <a:t>25% reduction in gross receipts in any calendar quarter of 	2020 quarter vs. 2019</a:t>
            </a:r>
          </a:p>
          <a:p>
            <a:pPr lvl="1"/>
            <a:r>
              <a:rPr lang="en-US" sz="2000" dirty="0"/>
              <a:t>Has used or will use first draw funds</a:t>
            </a:r>
          </a:p>
          <a:p>
            <a:pPr lvl="1"/>
            <a:endParaRPr lang="en-US" sz="2000" dirty="0"/>
          </a:p>
          <a:p>
            <a:r>
              <a:rPr lang="en-US" sz="2400" dirty="0"/>
              <a:t>Loan amount:</a:t>
            </a:r>
          </a:p>
          <a:p>
            <a:pPr lvl="1"/>
            <a:r>
              <a:rPr lang="en-US" sz="2000" dirty="0"/>
              <a:t>2.5x average monthly payroll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Exception: Accommodation &amp; Food Industry (NAISC code 72)</a:t>
            </a:r>
          </a:p>
          <a:p>
            <a:pPr lvl="3">
              <a:buClr>
                <a:schemeClr val="accent1"/>
              </a:buClr>
            </a:pPr>
            <a:r>
              <a:rPr lang="en-US" sz="1800" b="1" u="sng" dirty="0"/>
              <a:t>3.5x</a:t>
            </a:r>
            <a:r>
              <a:rPr lang="en-US" sz="1800" dirty="0"/>
              <a:t> average monthly payroll</a:t>
            </a:r>
          </a:p>
          <a:p>
            <a:pPr lvl="1"/>
            <a:r>
              <a:rPr lang="en-US" sz="2000" dirty="0"/>
              <a:t>Maximum loan $2,000,000</a:t>
            </a:r>
          </a:p>
          <a:p>
            <a:pPr lvl="1"/>
            <a:endParaRPr lang="en-US" sz="2000" dirty="0"/>
          </a:p>
          <a:p>
            <a:pPr lvl="2"/>
            <a:endParaRPr lang="en-US" sz="18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Second Draw - 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CE1B3-82DD-46BE-85BD-8C70A6702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8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16691"/>
          </a:xfrm>
        </p:spPr>
        <p:txBody>
          <a:bodyPr>
            <a:normAutofit/>
          </a:bodyPr>
          <a:lstStyle/>
          <a:p>
            <a:r>
              <a:rPr lang="en-US" sz="2400" dirty="0"/>
              <a:t>Gross receipts includes:</a:t>
            </a:r>
          </a:p>
          <a:p>
            <a:pPr lvl="1"/>
            <a:r>
              <a:rPr lang="en-US" sz="2000" dirty="0"/>
              <a:t>All revenue in whatever form received or accrued from whatever source including: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Sales of products or services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Interest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Dividends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Rents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Royalties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Fees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Commissions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Reduced by returns and allowances</a:t>
            </a:r>
          </a:p>
          <a:p>
            <a:pPr lvl="2"/>
            <a:endParaRPr lang="en-US" sz="1800" dirty="0"/>
          </a:p>
          <a:p>
            <a:r>
              <a:rPr lang="en-US" sz="2400" dirty="0"/>
              <a:t>Excludes</a:t>
            </a:r>
          </a:p>
          <a:p>
            <a:pPr lvl="1"/>
            <a:r>
              <a:rPr lang="en-US" sz="2000" dirty="0"/>
              <a:t>First draw PPP loan forgiveness and EIDL advances</a:t>
            </a:r>
          </a:p>
          <a:p>
            <a:pPr lvl="1"/>
            <a:endParaRPr lang="en-US" sz="2000" dirty="0"/>
          </a:p>
          <a:p>
            <a:pPr lvl="2"/>
            <a:endParaRPr lang="en-US" sz="1800" dirty="0"/>
          </a:p>
          <a:p>
            <a:pPr lvl="1"/>
            <a:endParaRPr lang="en-US" sz="1600" dirty="0"/>
          </a:p>
          <a:p>
            <a:pPr lvl="1"/>
            <a:endParaRPr lang="en-US" sz="2000" dirty="0"/>
          </a:p>
          <a:p>
            <a:pPr lvl="2"/>
            <a:endParaRPr lang="en-US" sz="18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Second Draw – Gross Receipts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9FBEC6-80F5-47B1-A3FE-7F18CE5AB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58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610600" cy="5016691"/>
          </a:xfrm>
        </p:spPr>
        <p:txBody>
          <a:bodyPr>
            <a:normAutofit/>
          </a:bodyPr>
          <a:lstStyle/>
          <a:p>
            <a:r>
              <a:rPr lang="en-US" sz="2400" dirty="0"/>
              <a:t>25% Reduction</a:t>
            </a:r>
          </a:p>
          <a:p>
            <a:pPr lvl="1"/>
            <a:r>
              <a:rPr lang="en-US" sz="2000" dirty="0"/>
              <a:t>Entity in business all four quarters of 2019</a:t>
            </a:r>
            <a:endParaRPr lang="en-US" sz="1800" dirty="0"/>
          </a:p>
          <a:p>
            <a:pPr lvl="2">
              <a:buClr>
                <a:schemeClr val="accent1"/>
              </a:buClr>
            </a:pPr>
            <a:r>
              <a:rPr lang="en-US" sz="1800" dirty="0"/>
              <a:t>Compare any calendar quarter 2020 to 2019 </a:t>
            </a:r>
            <a:r>
              <a:rPr lang="en-US" sz="1800" b="1" u="sng" dirty="0"/>
              <a:t>or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Compare annual 2020 to 2019</a:t>
            </a:r>
          </a:p>
          <a:p>
            <a:pPr marL="630936" lvl="2" indent="0">
              <a:buNone/>
            </a:pPr>
            <a:endParaRPr lang="en-US" sz="1800" dirty="0"/>
          </a:p>
          <a:p>
            <a:pPr lvl="1"/>
            <a:r>
              <a:rPr lang="en-US" sz="2000" dirty="0"/>
              <a:t>Entity NOT in business during Q1 or Q2 of 2019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Compare any 2020 quarter to Q3 or Q4 of 2019</a:t>
            </a:r>
          </a:p>
          <a:p>
            <a:pPr marL="630936" lvl="2" indent="0">
              <a:buNone/>
            </a:pPr>
            <a:endParaRPr lang="en-US" sz="1800" dirty="0"/>
          </a:p>
          <a:p>
            <a:pPr lvl="1"/>
            <a:r>
              <a:rPr lang="en-US" sz="2000" dirty="0"/>
              <a:t>Entity NOT in business during Q1, Q2, or Q3 of 2019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Compare any 2020 quarter to Q4 of 2019</a:t>
            </a:r>
          </a:p>
          <a:p>
            <a:pPr marL="630936" lvl="2" indent="0">
              <a:buNone/>
            </a:pPr>
            <a:endParaRPr lang="en-US" sz="1800" dirty="0"/>
          </a:p>
          <a:p>
            <a:pPr lvl="1"/>
            <a:r>
              <a:rPr lang="en-US" sz="2000" dirty="0"/>
              <a:t>Entity NOT in business in 2019, but operational on Feb. 15, 2020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Compare Q2, Q3, or Q4 of 2020 to Q1 of 2020</a:t>
            </a:r>
          </a:p>
          <a:p>
            <a:pPr lvl="2"/>
            <a:endParaRPr lang="en-US" sz="2000" dirty="0"/>
          </a:p>
          <a:p>
            <a:pPr lvl="1"/>
            <a:endParaRPr lang="en-US" sz="1600" dirty="0"/>
          </a:p>
          <a:p>
            <a:pPr lvl="1"/>
            <a:endParaRPr lang="en-US" sz="2000" dirty="0"/>
          </a:p>
          <a:p>
            <a:pPr lvl="2"/>
            <a:endParaRPr lang="en-US" sz="18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Second Draw – Gross Receipts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4263BD-A1F6-4BC4-B382-4B5293C33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4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610600" cy="5016691"/>
          </a:xfrm>
        </p:spPr>
        <p:txBody>
          <a:bodyPr>
            <a:normAutofit/>
          </a:bodyPr>
          <a:lstStyle/>
          <a:p>
            <a:r>
              <a:rPr lang="en-US" sz="2400" dirty="0"/>
              <a:t>Documentation</a:t>
            </a:r>
          </a:p>
          <a:p>
            <a:pPr lvl="1"/>
            <a:r>
              <a:rPr lang="en-US" sz="2000" dirty="0"/>
              <a:t>Relevant tax forms, including annual tax forms, quarterly financial statements or bank statements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Loans over $150,000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Documentation submitted with loan application</a:t>
            </a:r>
          </a:p>
          <a:p>
            <a:pPr lvl="2"/>
            <a:endParaRPr lang="en-US" sz="1600" dirty="0"/>
          </a:p>
          <a:p>
            <a:pPr lvl="1"/>
            <a:r>
              <a:rPr lang="en-US" sz="2000" dirty="0"/>
              <a:t>Loans $150,000 or less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No documentation required with loan application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Must be submitted on or before loan forgiveness application</a:t>
            </a:r>
          </a:p>
          <a:p>
            <a:pPr lvl="1"/>
            <a:endParaRPr lang="en-US" sz="1600" dirty="0"/>
          </a:p>
          <a:p>
            <a:pPr lvl="1"/>
            <a:endParaRPr lang="en-US" sz="2000" dirty="0"/>
          </a:p>
          <a:p>
            <a:pPr lvl="2"/>
            <a:endParaRPr lang="en-US" sz="18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Second Draw – Gross Receipts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530D58-14DE-4822-B7C7-21CD94AC8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7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610600" cy="5016691"/>
          </a:xfrm>
        </p:spPr>
        <p:txBody>
          <a:bodyPr>
            <a:normAutofit/>
          </a:bodyPr>
          <a:lstStyle/>
          <a:p>
            <a:r>
              <a:rPr lang="en-US" sz="2400" dirty="0"/>
              <a:t>Payroll calculation options:</a:t>
            </a:r>
          </a:p>
          <a:p>
            <a:pPr lvl="1"/>
            <a:r>
              <a:rPr lang="en-US" sz="2000" dirty="0"/>
              <a:t>2019 calendar year or</a:t>
            </a:r>
          </a:p>
          <a:p>
            <a:pPr lvl="1"/>
            <a:r>
              <a:rPr lang="en-US" sz="2000" dirty="0"/>
              <a:t>2020 calendar year or</a:t>
            </a:r>
          </a:p>
          <a:p>
            <a:pPr lvl="1"/>
            <a:r>
              <a:rPr lang="en-US" sz="2000" dirty="0"/>
              <a:t>Precise 1 year period before the date the loan is made</a:t>
            </a:r>
          </a:p>
          <a:p>
            <a:r>
              <a:rPr lang="en-US" sz="2400" dirty="0"/>
              <a:t>Self-employed/partners</a:t>
            </a:r>
          </a:p>
          <a:p>
            <a:pPr lvl="1"/>
            <a:r>
              <a:rPr lang="en-US" sz="2000" dirty="0"/>
              <a:t>Use 2019 or 2020</a:t>
            </a:r>
          </a:p>
          <a:p>
            <a:pPr lvl="1"/>
            <a:endParaRPr lang="en-US" sz="2000" dirty="0"/>
          </a:p>
          <a:p>
            <a:r>
              <a:rPr lang="en-US" sz="2400" dirty="0"/>
              <a:t>Documentation:</a:t>
            </a:r>
          </a:p>
          <a:p>
            <a:pPr lvl="1"/>
            <a:r>
              <a:rPr lang="en-US" sz="2000" dirty="0"/>
              <a:t>Similar to the first draw</a:t>
            </a:r>
          </a:p>
          <a:p>
            <a:pPr lvl="1"/>
            <a:r>
              <a:rPr lang="en-US" sz="2000" dirty="0"/>
              <a:t>No additional documentation required if: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Used calendar 2019 figures on both first and second draw </a:t>
            </a:r>
            <a:r>
              <a:rPr lang="en-US" sz="1800" b="1" u="sng" dirty="0"/>
              <a:t>and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Lender is the same</a:t>
            </a:r>
          </a:p>
          <a:p>
            <a:pPr marL="393192" lvl="1" indent="0">
              <a:buNone/>
            </a:pPr>
            <a:endParaRPr lang="en-US" sz="1600" dirty="0"/>
          </a:p>
          <a:p>
            <a:pPr lvl="1"/>
            <a:endParaRPr lang="en-US" sz="2000" dirty="0"/>
          </a:p>
          <a:p>
            <a:pPr lvl="2"/>
            <a:endParaRPr lang="en-US" sz="18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Second Draw – Payroll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31FF3-EA03-423F-A85D-013548AC2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87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610600" cy="5016691"/>
          </a:xfrm>
        </p:spPr>
        <p:txBody>
          <a:bodyPr>
            <a:normAutofit/>
          </a:bodyPr>
          <a:lstStyle/>
          <a:p>
            <a:r>
              <a:rPr lang="en-US" sz="2400" dirty="0"/>
              <a:t>First draw opened 1/11/21</a:t>
            </a:r>
          </a:p>
          <a:p>
            <a:pPr lvl="1"/>
            <a:r>
              <a:rPr lang="en-US" sz="2000" dirty="0"/>
              <a:t>Targeted to community financial institutions</a:t>
            </a:r>
          </a:p>
          <a:p>
            <a:pPr lvl="1"/>
            <a:endParaRPr lang="en-US" sz="2000" dirty="0"/>
          </a:p>
          <a:p>
            <a:r>
              <a:rPr lang="en-US" sz="2400" dirty="0"/>
              <a:t>Second draw opened 1/13/21</a:t>
            </a:r>
          </a:p>
          <a:p>
            <a:pPr lvl="1"/>
            <a:r>
              <a:rPr lang="en-US" sz="2000" dirty="0"/>
              <a:t>Targeted to community financial institutions</a:t>
            </a:r>
          </a:p>
          <a:p>
            <a:pPr lvl="1"/>
            <a:endParaRPr lang="en-US" sz="2000" dirty="0"/>
          </a:p>
          <a:p>
            <a:r>
              <a:rPr lang="en-US" sz="2400" dirty="0"/>
              <a:t>Expected to be fully open week of Jan. 18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</a:p>
          <a:p>
            <a:endParaRPr lang="en-US" sz="2000" dirty="0"/>
          </a:p>
          <a:p>
            <a:pPr lvl="1"/>
            <a:endParaRPr lang="en-US" sz="2000" dirty="0"/>
          </a:p>
          <a:p>
            <a:pPr lvl="2"/>
            <a:endParaRPr lang="en-US" sz="18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– Timing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58BA2F-8AFA-4D73-895C-E76313BA8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77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257800"/>
          </a:xfrm>
        </p:spPr>
        <p:txBody>
          <a:bodyPr>
            <a:normAutofit/>
          </a:bodyPr>
          <a:lstStyle/>
          <a:p>
            <a:r>
              <a:rPr lang="en-US" sz="2800" dirty="0"/>
              <a:t>Covered period:</a:t>
            </a:r>
          </a:p>
          <a:p>
            <a:pPr lvl="1"/>
            <a:r>
              <a:rPr lang="en-US" sz="2600" dirty="0"/>
              <a:t>Between 8 &amp; 24 weeks of loan origination date</a:t>
            </a:r>
            <a:endParaRPr lang="en-US" sz="2400" dirty="0"/>
          </a:p>
          <a:p>
            <a:pPr marL="630936" lvl="2" indent="0">
              <a:buNone/>
            </a:pPr>
            <a:endParaRPr lang="en-US" sz="2400" dirty="0"/>
          </a:p>
          <a:p>
            <a:pPr lvl="1"/>
            <a:r>
              <a:rPr lang="en-US" sz="2600" dirty="0"/>
              <a:t>Alternative covered period eliminated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Allows options which may impact:</a:t>
            </a:r>
          </a:p>
          <a:p>
            <a:pPr lvl="2">
              <a:buClr>
                <a:schemeClr val="accent1"/>
              </a:buClr>
            </a:pPr>
            <a:r>
              <a:rPr lang="en-US" sz="2400" dirty="0"/>
              <a:t>Wage reduction’s</a:t>
            </a:r>
          </a:p>
          <a:p>
            <a:pPr lvl="2">
              <a:buClr>
                <a:schemeClr val="accent1"/>
              </a:buClr>
            </a:pPr>
            <a:r>
              <a:rPr lang="en-US" sz="2400" dirty="0"/>
              <a:t>FTE’s</a:t>
            </a:r>
          </a:p>
          <a:p>
            <a:pPr lvl="1"/>
            <a:endParaRPr lang="en-US" sz="20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Forgiveness - Changes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5D02D-B43B-4DED-8BD8-2E1A62783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09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16691"/>
          </a:xfrm>
        </p:spPr>
        <p:txBody>
          <a:bodyPr>
            <a:normAutofit/>
          </a:bodyPr>
          <a:lstStyle/>
          <a:p>
            <a:r>
              <a:rPr lang="en-US" sz="2400" dirty="0"/>
              <a:t>Payroll costs – include group life, disability, vision, or dental insurance</a:t>
            </a:r>
          </a:p>
          <a:p>
            <a:r>
              <a:rPr lang="en-US" sz="2400" dirty="0"/>
              <a:t>Eligible expenses expanded to include:</a:t>
            </a:r>
          </a:p>
          <a:p>
            <a:pPr lvl="1"/>
            <a:r>
              <a:rPr lang="en-US" sz="2000" dirty="0"/>
              <a:t>Operations expenses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Software &amp; cloud computing expenses to facilitate business operations and recordkeeping</a:t>
            </a:r>
          </a:p>
          <a:p>
            <a:pPr lvl="1"/>
            <a:r>
              <a:rPr lang="en-US" sz="2000" dirty="0"/>
              <a:t>Property damage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Related to looting and vandalism due to public disturbances in 2020 that was not covered by insurance</a:t>
            </a:r>
          </a:p>
          <a:p>
            <a:pPr lvl="1"/>
            <a:r>
              <a:rPr lang="en-US" sz="2000" dirty="0"/>
              <a:t>Supplier costs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Expenses paid to supplier that are essential to operations</a:t>
            </a:r>
          </a:p>
          <a:p>
            <a:pPr lvl="1"/>
            <a:r>
              <a:rPr lang="en-US" sz="2000" dirty="0"/>
              <a:t>Worker protection expenditures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Operating or capital expenses to adapt to comply with health and safety requirements with COVID-19	</a:t>
            </a:r>
          </a:p>
          <a:p>
            <a:pPr lvl="1"/>
            <a:endParaRPr lang="en-US" sz="20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Forgiveness - Changes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BAD2BD-CB99-40C7-9EB6-5203118EF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3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16691"/>
          </a:xfrm>
        </p:spPr>
        <p:txBody>
          <a:bodyPr>
            <a:normAutofit/>
          </a:bodyPr>
          <a:lstStyle/>
          <a:p>
            <a:r>
              <a:rPr lang="en-US" sz="2800" dirty="0"/>
              <a:t>Maintains 60% payroll/40% non-payroll split</a:t>
            </a:r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endParaRPr lang="en-US" sz="2400" dirty="0"/>
          </a:p>
          <a:p>
            <a:r>
              <a:rPr lang="en-US" sz="2800" dirty="0"/>
              <a:t>EIDL advance grants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Non-taxable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Expenses paid with grant are deductible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No longer reduce PPP forgiveness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Forgiveness - Changes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AAA0A-9EC7-483F-81FF-7F8C096D2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14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4F5EEC-33D1-44C8-BB63-E814FAC3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16691"/>
          </a:xfrm>
        </p:spPr>
        <p:txBody>
          <a:bodyPr>
            <a:normAutofit/>
          </a:bodyPr>
          <a:lstStyle/>
          <a:p>
            <a:r>
              <a:rPr lang="en-US" sz="2400" dirty="0"/>
              <a:t>Simplified forgiveness for loans under $150,000</a:t>
            </a:r>
          </a:p>
          <a:p>
            <a:pPr lvl="1"/>
            <a:r>
              <a:rPr lang="en-US" sz="2000" dirty="0"/>
              <a:t>One page application</a:t>
            </a:r>
          </a:p>
          <a:p>
            <a:pPr lvl="1"/>
            <a:r>
              <a:rPr lang="en-US" sz="2000" dirty="0"/>
              <a:t>Borrowers required to provide:</a:t>
            </a:r>
          </a:p>
          <a:p>
            <a:pPr lvl="2">
              <a:buClr>
                <a:schemeClr val="accent1"/>
              </a:buClr>
            </a:pPr>
            <a:r>
              <a:rPr lang="en-US" sz="2000" dirty="0"/>
              <a:t># of employees</a:t>
            </a:r>
          </a:p>
          <a:p>
            <a:pPr lvl="2">
              <a:buClr>
                <a:schemeClr val="accent1"/>
              </a:buClr>
            </a:pPr>
            <a:r>
              <a:rPr lang="en-US" sz="2000" dirty="0"/>
              <a:t>Estimated amount of loan spent on payroll costs</a:t>
            </a:r>
          </a:p>
          <a:p>
            <a:pPr lvl="2">
              <a:buClr>
                <a:schemeClr val="accent1"/>
              </a:buClr>
            </a:pPr>
            <a:r>
              <a:rPr lang="en-US" sz="2000" dirty="0"/>
              <a:t>Total value of loan</a:t>
            </a:r>
          </a:p>
          <a:p>
            <a:pPr lvl="1"/>
            <a:r>
              <a:rPr lang="en-US" sz="2000" dirty="0"/>
              <a:t>Borrower also must: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Attest to complying with PPP requirements</a:t>
            </a:r>
          </a:p>
          <a:p>
            <a:pPr lvl="2">
              <a:buClr>
                <a:schemeClr val="accent1"/>
              </a:buClr>
            </a:pPr>
            <a:r>
              <a:rPr lang="en-US" sz="1800" dirty="0"/>
              <a:t>Borrower must maintain records</a:t>
            </a:r>
          </a:p>
          <a:p>
            <a:pPr lvl="3">
              <a:buClr>
                <a:schemeClr val="accent1"/>
              </a:buClr>
            </a:pPr>
            <a:r>
              <a:rPr lang="en-US" sz="1800" dirty="0"/>
              <a:t>4 years for employment</a:t>
            </a:r>
          </a:p>
          <a:p>
            <a:pPr lvl="3">
              <a:buClr>
                <a:schemeClr val="accent1"/>
              </a:buClr>
            </a:pPr>
            <a:r>
              <a:rPr lang="en-US" sz="1800" dirty="0"/>
              <a:t>3 years for other</a:t>
            </a:r>
          </a:p>
          <a:p>
            <a:pPr marL="630936" lvl="2" indent="0">
              <a:buNone/>
            </a:pPr>
            <a:endParaRPr lang="en-US" sz="2200" dirty="0"/>
          </a:p>
          <a:p>
            <a:pPr lvl="1"/>
            <a:r>
              <a:rPr lang="en-US" sz="2000" dirty="0"/>
              <a:t>For 2</a:t>
            </a:r>
            <a:r>
              <a:rPr lang="en-US" sz="2000" baseline="30000" dirty="0"/>
              <a:t>nd</a:t>
            </a:r>
            <a:r>
              <a:rPr lang="en-US" sz="2000" dirty="0"/>
              <a:t> draw loans, borrower is required to provide documentation on loss of revenue</a:t>
            </a:r>
          </a:p>
          <a:p>
            <a:pPr lvl="1"/>
            <a:endParaRPr lang="en-US" sz="2000" dirty="0"/>
          </a:p>
          <a:p>
            <a:pPr marL="630936" lvl="2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DF018-213B-4476-8CAE-9038D47D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PPP Forgiveness - Changes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B46CE-E150-478F-8909-B1BF4C171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417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CAA references Code Section 6033 for not-for-profits to use when determining gross receipts and 25% reduction</a:t>
            </a:r>
          </a:p>
          <a:p>
            <a:r>
              <a:rPr lang="en-US" sz="2400" dirty="0"/>
              <a:t>Regs. under Sec. 6033 define gross receipts to include </a:t>
            </a:r>
            <a:r>
              <a:rPr lang="en-US" sz="2400" b="1" u="sng" dirty="0"/>
              <a:t>proceeds</a:t>
            </a:r>
            <a:r>
              <a:rPr lang="en-US" sz="2400" dirty="0"/>
              <a:t> from sale of investments/other property, </a:t>
            </a:r>
            <a:r>
              <a:rPr lang="en-US" sz="2400" u="sng" dirty="0"/>
              <a:t>not</a:t>
            </a:r>
            <a:r>
              <a:rPr lang="en-US" sz="2400" dirty="0"/>
              <a:t> the gain</a:t>
            </a:r>
          </a:p>
          <a:p>
            <a:r>
              <a:rPr lang="en-US" sz="2400" dirty="0"/>
              <a:t>Example: $1M of proceeds, $800K of basis, gain of $200K - $1M is gross receipts component</a:t>
            </a:r>
          </a:p>
          <a:p>
            <a:r>
              <a:rPr lang="en-US" sz="2400" dirty="0"/>
              <a:t>Troublesome if client has frequent portfolio trades</a:t>
            </a:r>
          </a:p>
          <a:p>
            <a:r>
              <a:rPr lang="en-US" sz="2400" dirty="0"/>
              <a:t>Nothing to do with operations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“Gross Receipts” for Not-For-Profits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57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1960" y="1334887"/>
            <a:ext cx="8229600" cy="4439151"/>
          </a:xfrm>
        </p:spPr>
        <p:txBody>
          <a:bodyPr>
            <a:normAutofit/>
          </a:bodyPr>
          <a:lstStyle/>
          <a:p>
            <a:r>
              <a:rPr lang="en-US" sz="2400" dirty="0"/>
              <a:t>Sec. 501(c)(6) trade associations/business leagues and Destination Marketing Organizations (“DMO”) now eligible for PPP loan</a:t>
            </a:r>
          </a:p>
          <a:p>
            <a:pPr marL="109728" indent="0">
              <a:buNone/>
            </a:pPr>
            <a:endParaRPr lang="en-US" sz="2400" dirty="0"/>
          </a:p>
          <a:p>
            <a:r>
              <a:rPr lang="en-US" sz="2400" dirty="0"/>
              <a:t>Requirements for Sec. 501(c)(6) orgs.: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300 or fewer employees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Does not receive more than 15% of receipts from lobbying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Lobbying activities are not more than 15% of activities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Lobbying expenditures &lt; $1M during most recent tax year ended prior to 2/15/2020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New NFP Borrowers under PPP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8B6F97-7B84-4830-A800-FEF40757B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6000760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59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1960" y="1334887"/>
            <a:ext cx="8229600" cy="4439151"/>
          </a:xfrm>
        </p:spPr>
        <p:txBody>
          <a:bodyPr>
            <a:normAutofit/>
          </a:bodyPr>
          <a:lstStyle/>
          <a:p>
            <a:r>
              <a:rPr lang="en-US" sz="2400" dirty="0"/>
              <a:t>DMO’s have same requirements as Sec. 501(c)(6) orgs. except for $1M limit on lobbying</a:t>
            </a:r>
          </a:p>
          <a:p>
            <a:r>
              <a:rPr lang="en-US" sz="2400" dirty="0"/>
              <a:t>DMO’s can be 501(c) organizations, a quasi-government entity, or a political subdivision of a state or local government</a:t>
            </a:r>
          </a:p>
          <a:p>
            <a:r>
              <a:rPr lang="en-US" sz="2400" dirty="0"/>
              <a:t>Sec. 501(c)(6)/DMO uses Second Draw application?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No mention of needing 25% reduction in CAA</a:t>
            </a:r>
          </a:p>
          <a:p>
            <a:r>
              <a:rPr lang="en-US" sz="2400" dirty="0"/>
              <a:t>Other eligible orgs.: housing cooperatives under Sec. 216(b), veterans orgs., news orgs. (FP and NFP)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New NFP Borrowers under PPP (cont’d)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8B6F97-7B84-4830-A800-FEF40757B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6000760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7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" y="2130028"/>
            <a:ext cx="9067800" cy="2057400"/>
          </a:xfrm>
        </p:spPr>
        <p:txBody>
          <a:bodyPr>
            <a:noAutofit/>
          </a:bodyPr>
          <a:lstStyle/>
          <a:p>
            <a:pPr algn="ctr"/>
            <a:br>
              <a:rPr lang="en-US" sz="6000" dirty="0">
                <a:latin typeface="Arial Narrow" panose="020B0606020202030204" pitchFamily="34" charset="0"/>
              </a:rPr>
            </a:br>
            <a:br>
              <a:rPr lang="en-US" sz="6000" dirty="0">
                <a:latin typeface="Arial Narrow" panose="020B0606020202030204" pitchFamily="34" charset="0"/>
              </a:rPr>
            </a:br>
            <a:r>
              <a:rPr 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Grants for Shuttered </a:t>
            </a:r>
            <a:br>
              <a:rPr 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Venue Operations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711" y="4187428"/>
            <a:ext cx="7772400" cy="8382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CCDBED-1A93-499E-A3CE-8804C6EB1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418270"/>
            <a:ext cx="29535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18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A $15 billion grant program for eligible venue operations who demonstrated a 25% or more reduction in revenues in one 2020 quarter over the same 2019 quarter.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68362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What is it?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13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1074" y="1325562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Live venue operators and promoters, theatrical producers, or live performing arts organization operators</a:t>
            </a:r>
          </a:p>
          <a:p>
            <a:endParaRPr lang="en-US" sz="2800" dirty="0"/>
          </a:p>
          <a:p>
            <a:r>
              <a:rPr lang="en-US" sz="2800" dirty="0"/>
              <a:t>Museum operators</a:t>
            </a:r>
          </a:p>
          <a:p>
            <a:endParaRPr lang="en-US" sz="2800" dirty="0"/>
          </a:p>
          <a:p>
            <a:r>
              <a:rPr lang="en-US" sz="2800" dirty="0"/>
              <a:t>Motion picture theater operators</a:t>
            </a:r>
          </a:p>
          <a:p>
            <a:endParaRPr lang="en-US" sz="2800" dirty="0"/>
          </a:p>
          <a:p>
            <a:r>
              <a:rPr lang="en-US" sz="2800" dirty="0"/>
              <a:t>Talent representative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68362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Who are potentially eligible?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81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1074" y="132556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Have been fully operational on or before February 29, 2020;</a:t>
            </a:r>
          </a:p>
          <a:p>
            <a:r>
              <a:rPr lang="en-US" sz="2800" dirty="0"/>
              <a:t>A reduction in gross earned revenue of 25% of more from one 2020 quarter compared to the same quarter in 2019; </a:t>
            </a:r>
          </a:p>
          <a:p>
            <a:r>
              <a:rPr lang="en-US" sz="2800" dirty="0"/>
              <a:t>Be in operation or intend to resume operations; and</a:t>
            </a:r>
          </a:p>
          <a:p>
            <a:r>
              <a:rPr lang="en-US" sz="2800" dirty="0"/>
              <a:t>Meet venue requirements</a:t>
            </a:r>
          </a:p>
          <a:p>
            <a:endParaRPr lang="en-US" sz="2800" dirty="0"/>
          </a:p>
          <a:p>
            <a:r>
              <a:rPr lang="en-US" sz="2800" b="1" dirty="0"/>
              <a:t>NOTE:  An applicant’s revenue does not include amounts received under the CARES Act and the SBA is to use the accrual method of accounting for determining revenue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68362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Criteria: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15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04216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What entities are not eligible?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Majority owned or controlled by a publicly-traded entity;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Receives more than 10% of gross revenue from Federal Funding in 2019;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Foreign operations;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Operations in more than 10 states;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Gross revenue derived in the adult entertainment industry;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Employ more than 500 FTE’s as of 2/29/20; or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b="1" dirty="0"/>
              <a:t>Receiving a PPP loan after December 27, 2020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68362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Grants for Shuttered Venue Operations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Cont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….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92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04216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/>
              <a:t>Grants are capped at $10 million.  When applying the affiliation rules, the grant is capped at $60 million (entity plus 5 affiliates).</a:t>
            </a:r>
          </a:p>
          <a:p>
            <a:endParaRPr lang="en-US" sz="2800" dirty="0"/>
          </a:p>
          <a:p>
            <a:r>
              <a:rPr lang="en-US" sz="2800" dirty="0"/>
              <a:t>Initial Grant: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If in operation on January 1, 2019 – 45% of gross earned revenue during 2019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If began operations after January 1, 2019 – 6x the average monthly gross earned revenue for each full month in operation in 2019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2400" dirty="0"/>
          </a:p>
          <a:p>
            <a:r>
              <a:rPr lang="en-US" sz="2800" dirty="0"/>
              <a:t>Supplemental Grant: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Q1 2021 revenue is not more than 30% of Q1 2019; grant will equal 50% of initial grant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Supplemental grants cannot be administered until all initial grants submitted within the programs first 60 days have been processed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68362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Size of Grants: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19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04216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First Priority – During the first 14 days of the program, grants will be awarded to entities who have had a 90% reduction in revenue from 4/1/20 – 12/31/20 compared to the same period in 2019;</a:t>
            </a:r>
          </a:p>
          <a:p>
            <a:r>
              <a:rPr lang="en-US" sz="2000" dirty="0"/>
              <a:t>Second Priority – During the next 14 days of the program, grants will be awarded to entities who have had a 70% reduction in revenue from 4/1/20 – 12/31/20 compared to the same period in 2019;</a:t>
            </a:r>
          </a:p>
          <a:p>
            <a:r>
              <a:rPr lang="en-US" sz="2000" dirty="0"/>
              <a:t>Thereafter, all eligible entities:</a:t>
            </a:r>
          </a:p>
          <a:p>
            <a:r>
              <a:rPr lang="en-US" sz="2000" dirty="0"/>
              <a:t>Special priority provision - $2 billion of the $15 billion appropriated funds are reserved for the first 60 days of the program for eligible persons or entities with 50 or fewer FTE’s.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68362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Disbursement Priority of Grants: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40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04216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For initial grants – costs incurred between March 1, 2020 and December 31, 2021</a:t>
            </a:r>
          </a:p>
          <a:p>
            <a:r>
              <a:rPr lang="en-US" sz="2000" dirty="0"/>
              <a:t>For supplemental grants – costs incurred through June 30, 2022</a:t>
            </a:r>
          </a:p>
          <a:p>
            <a:r>
              <a:rPr lang="en-US" sz="2000" dirty="0"/>
              <a:t>Eligible Costs Include: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Payroll Costs – follow PPP guidelines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Covered Rent – follow PPP guidelines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Covered Utilities – follow PPP guidelines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PPE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Interest payments on pre 2/15/20 mortgages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Payments to Independent Contractors (capped at $100,000) and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Other ordinary and necessary business expenses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68362"/>
          </a:xfrm>
        </p:spPr>
        <p:txBody>
          <a:bodyPr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What Can the Funds be Used For?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73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86200"/>
            <a:ext cx="7772400" cy="2057400"/>
          </a:xfrm>
        </p:spPr>
        <p:txBody>
          <a:bodyPr>
            <a:noAutofit/>
          </a:bodyPr>
          <a:lstStyle/>
          <a:p>
            <a:pPr algn="ctr"/>
            <a:br>
              <a:rPr lang="en-US" sz="6000" dirty="0">
                <a:latin typeface="Arial Narrow" panose="020B0606020202030204" pitchFamily="34" charset="0"/>
              </a:rPr>
            </a:br>
            <a:br>
              <a:rPr lang="en-US" sz="6000" dirty="0">
                <a:latin typeface="Arial Narrow" panose="020B0606020202030204" pitchFamily="34" charset="0"/>
              </a:rPr>
            </a:br>
            <a:r>
              <a:rPr lang="en-US" sz="3600" dirty="0">
                <a:solidFill>
                  <a:schemeClr val="tx1"/>
                </a:solidFill>
              </a:rPr>
              <a:t>Consolidated Appropriations Act, 2021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Benefit Plan Provisions</a:t>
            </a: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6000" dirty="0">
                <a:solidFill>
                  <a:schemeClr val="tx1"/>
                </a:solidFill>
              </a:rPr>
            </a:b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711" y="4187428"/>
            <a:ext cx="7772400" cy="8382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CCDBED-1A93-499E-A3CE-8804C6EB1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418270"/>
            <a:ext cx="29535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23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Originally passed into law March 18, 2020</a:t>
            </a:r>
          </a:p>
          <a:p>
            <a:r>
              <a:rPr lang="en-US" sz="2400" dirty="0"/>
              <a:t>Implemented new requirements for 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000" dirty="0"/>
              <a:t>Sick leave 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000" dirty="0"/>
              <a:t>Family and medical leave</a:t>
            </a:r>
          </a:p>
          <a:p>
            <a:r>
              <a:rPr lang="en-US" sz="2400" dirty="0"/>
              <a:t>Required for employers with less than 500 employees</a:t>
            </a:r>
          </a:p>
          <a:p>
            <a:r>
              <a:rPr lang="en-US" sz="2400" dirty="0"/>
              <a:t>Tax credits supplemented the cost for employers</a:t>
            </a:r>
          </a:p>
          <a:p>
            <a:r>
              <a:rPr lang="en-US" sz="2400" dirty="0"/>
              <a:t>Under the FFCRA these benefits were only temporary and ended on December 31, 2020</a:t>
            </a:r>
          </a:p>
          <a:p>
            <a:pPr marL="109728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Families First Coronavirus Response 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34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Paid sick and family leave mandate was NOT extended</a:t>
            </a:r>
          </a:p>
          <a:p>
            <a:r>
              <a:rPr lang="en-US" sz="2400" dirty="0"/>
              <a:t>But under CAA an employer may </a:t>
            </a:r>
            <a:r>
              <a:rPr lang="en-US" sz="2400" b="1" dirty="0"/>
              <a:t>VOLUNTARILY</a:t>
            </a:r>
            <a:r>
              <a:rPr lang="en-US" sz="2400" dirty="0"/>
              <a:t> elect to extend these benefits through March 31, 2021</a:t>
            </a:r>
          </a:p>
          <a:p>
            <a:r>
              <a:rPr lang="en-US" sz="2400" dirty="0"/>
              <a:t>Tax credits remain available </a:t>
            </a:r>
          </a:p>
          <a:p>
            <a:pPr lvl="1"/>
            <a:r>
              <a:rPr lang="en-US" sz="2000" dirty="0"/>
              <a:t>Sick Leave – credit is up to $511/day, maximum $5,110 per employee</a:t>
            </a:r>
          </a:p>
          <a:p>
            <a:pPr lvl="1"/>
            <a:r>
              <a:rPr lang="en-US" sz="2000" dirty="0"/>
              <a:t>Family and Medical Leave – credit is $200/day up to a maximum of $10,000 per employee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Families First Coronavirus Response Act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and the CAA,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433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IRC requires all qualified retirement plans to provide 100% vesting upon plan termination or a partial termination</a:t>
            </a:r>
          </a:p>
          <a:p>
            <a:r>
              <a:rPr lang="en-US" sz="2400" dirty="0"/>
              <a:t>What is a “partial termination”</a:t>
            </a:r>
          </a:p>
          <a:p>
            <a:r>
              <a:rPr lang="en-US" sz="2400" dirty="0"/>
              <a:t>NO bright line test – 20% threshold used</a:t>
            </a:r>
          </a:p>
          <a:p>
            <a:r>
              <a:rPr lang="en-US" sz="2400" dirty="0"/>
              <a:t>CAA grants a reprieve</a:t>
            </a:r>
          </a:p>
          <a:p>
            <a:r>
              <a:rPr lang="en-US" sz="2400" dirty="0"/>
              <a:t>Period covered 3/13/2020 to 3/31/2021</a:t>
            </a:r>
          </a:p>
          <a:p>
            <a:r>
              <a:rPr lang="en-US" sz="2400" dirty="0"/>
              <a:t>If participants covered on 3/31/2021 at least 80% of number on 3/13/2020 – NO partial termination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Partial Plan Termination Relief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10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1149" y="1752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CARES Act suspended RMD’s for the 2020 tax year</a:t>
            </a:r>
          </a:p>
          <a:p>
            <a:r>
              <a:rPr lang="en-US" sz="2400" dirty="0"/>
              <a:t>Nothing in the CAA changed or extended the suspension</a:t>
            </a:r>
          </a:p>
          <a:p>
            <a:r>
              <a:rPr lang="en-US" sz="2400" dirty="0"/>
              <a:t>Required minimum distributions must resume for 2021</a:t>
            </a:r>
          </a:p>
          <a:p>
            <a:r>
              <a:rPr lang="en-US" sz="2400" dirty="0"/>
              <a:t>Keep in mind under the SECURE Act the age RMD’s must start is no longer age 70 ½, beginning with 2020 the age changed to 72</a:t>
            </a:r>
          </a:p>
          <a:p>
            <a:pPr marL="109728" indent="0">
              <a:buNone/>
            </a:pP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Required Minimum Distributions-Reminder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801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CAA adds this new type of in-service distribution – Qualified Disaster Distribution (QDD)</a:t>
            </a:r>
          </a:p>
          <a:p>
            <a:r>
              <a:rPr lang="en-US" sz="2400" dirty="0"/>
              <a:t>Applies to a “qualified individual” impacted by a “qualified disaster”</a:t>
            </a:r>
          </a:p>
          <a:p>
            <a:r>
              <a:rPr lang="en-US" sz="2400" dirty="0"/>
              <a:t>Requirements are the same as Coronavirus Related Distributions (CRD):</a:t>
            </a:r>
          </a:p>
          <a:p>
            <a:pPr lvl="1"/>
            <a:r>
              <a:rPr lang="en-US" sz="2000" dirty="0"/>
              <a:t>Up to $100,000</a:t>
            </a:r>
          </a:p>
          <a:p>
            <a:pPr lvl="1"/>
            <a:r>
              <a:rPr lang="en-US" sz="2000" dirty="0"/>
              <a:t>No 10% penalty or tax withholding</a:t>
            </a:r>
          </a:p>
          <a:p>
            <a:pPr lvl="1"/>
            <a:r>
              <a:rPr lang="en-US" sz="2000" dirty="0"/>
              <a:t>Taxed ratably over 3 years and can be recontributed within 3 years to avoid taxation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Qualified Disaster Distributions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506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Qualified Individual – two requirements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sz="1600" dirty="0"/>
              <a:t>Principal place of residence is located in a qualified disaster area, and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sz="1600" dirty="0"/>
              <a:t>Who suffered an economic loss as a result of the qualified disaster</a:t>
            </a:r>
          </a:p>
          <a:p>
            <a:endParaRPr lang="en-US" sz="2000" dirty="0"/>
          </a:p>
          <a:p>
            <a:r>
              <a:rPr lang="en-US" sz="2000" dirty="0"/>
              <a:t>A qualified disaster must be declared by the President under the Robert T. Stafford Disaster Relief Act</a:t>
            </a:r>
          </a:p>
          <a:p>
            <a:endParaRPr lang="en-US" sz="2000" dirty="0"/>
          </a:p>
          <a:p>
            <a:r>
              <a:rPr lang="en-US" sz="2000" dirty="0"/>
              <a:t>Effective beginning January 1, 2020</a:t>
            </a:r>
          </a:p>
          <a:p>
            <a:endParaRPr lang="en-US" sz="2000" dirty="0"/>
          </a:p>
          <a:p>
            <a:r>
              <a:rPr lang="en-US" sz="2000" dirty="0"/>
              <a:t>Requires a plan amendment to implement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Qualified Disaster Distributions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806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Qualified Individual – same two requirements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sz="1600" dirty="0"/>
              <a:t>Principal place of residence is located in a qualified disaster area, and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sz="1600" dirty="0"/>
              <a:t>Who suffered an economic loss as a result of the qualified disaster</a:t>
            </a:r>
          </a:p>
          <a:p>
            <a:endParaRPr lang="en-US" sz="2000" dirty="0"/>
          </a:p>
          <a:p>
            <a:r>
              <a:rPr lang="en-US" sz="2000" dirty="0"/>
              <a:t>Allows for plan loans up to $100,000 or 100% of vested account balance (normally lesser of $50k or 50% of vested balance)</a:t>
            </a:r>
          </a:p>
          <a:p>
            <a:endParaRPr lang="en-US" sz="2000" dirty="0"/>
          </a:p>
          <a:p>
            <a:r>
              <a:rPr lang="en-US" sz="2000" dirty="0"/>
              <a:t>Repayment relief for outstanding loans may be suspended up to 1 year, interest continues to accrue during this period</a:t>
            </a:r>
          </a:p>
          <a:p>
            <a:pPr marL="109728" indent="0">
              <a:buNone/>
            </a:pPr>
            <a:endParaRPr lang="en-US" sz="2000" dirty="0"/>
          </a:p>
          <a:p>
            <a:pPr marL="109728" indent="0">
              <a:buNone/>
            </a:pP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Qualified Disaster Loans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02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02367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Issued August 8, 2020 by President Trump</a:t>
            </a:r>
          </a:p>
          <a:p>
            <a:r>
              <a:rPr lang="en-US" sz="2000" dirty="0"/>
              <a:t>Allow employers the option to defer the employees portion of the 6.2% Social Security Tax</a:t>
            </a:r>
          </a:p>
          <a:p>
            <a:r>
              <a:rPr lang="en-US" sz="2000" dirty="0"/>
              <a:t>Deferral period applied to wages from 9/1/2020 to 12/31/2020</a:t>
            </a:r>
          </a:p>
          <a:p>
            <a:r>
              <a:rPr lang="en-US" sz="2000" dirty="0"/>
              <a:t>Employee must then repay the amount ratably between 1/1/21 to 4/30/2021 – Penalties and interest begin to accrue 5/1/2021</a:t>
            </a:r>
          </a:p>
          <a:p>
            <a:r>
              <a:rPr lang="en-US" sz="2000" dirty="0"/>
              <a:t>Changes under the CAA</a:t>
            </a:r>
          </a:p>
          <a:p>
            <a:pPr lvl="1"/>
            <a:r>
              <a:rPr lang="en-US" sz="2000" dirty="0"/>
              <a:t>Repayment period extended through 12/31/2021</a:t>
            </a:r>
          </a:p>
          <a:p>
            <a:pPr lvl="1"/>
            <a:r>
              <a:rPr lang="en-US" sz="2000" dirty="0"/>
              <a:t>Employers remain liable to collect and pay the full amounts deferred</a:t>
            </a:r>
          </a:p>
          <a:p>
            <a:pPr lvl="1"/>
            <a:r>
              <a:rPr lang="en-US" sz="2000" dirty="0"/>
              <a:t>Penalties and interest begin to accrue 1/1/2022</a:t>
            </a:r>
          </a:p>
          <a:p>
            <a:pPr lvl="1"/>
            <a:endParaRPr lang="en-US" sz="1600" dirty="0"/>
          </a:p>
          <a:p>
            <a:endParaRPr lang="en-US" sz="2000" dirty="0"/>
          </a:p>
          <a:p>
            <a:pPr lvl="1"/>
            <a:endParaRPr lang="en-US" sz="1600" dirty="0"/>
          </a:p>
          <a:p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Presidential Memorandum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648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Under the CAA employers have new flexibility related to their flexible spending account (FSA) plans</a:t>
            </a:r>
          </a:p>
          <a:p>
            <a:endParaRPr lang="en-US" sz="2000" dirty="0"/>
          </a:p>
          <a:p>
            <a:r>
              <a:rPr lang="en-US" sz="2000" dirty="0"/>
              <a:t>New options include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sz="1600" dirty="0"/>
              <a:t>FSA carryovers – unused funds for 2020 or 2021 many be carried over to the next plan year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sz="1600" dirty="0"/>
              <a:t>FSA extended grace period – for plans with a grace period this period may be extend from 2.5 mo. to up to 12 mo.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sz="1600" dirty="0"/>
              <a:t>Terminated employees – those who terminate in 2020 or 2021 the plan may reimburse  expenses through the end of that year(plus any grace period)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sz="1600" dirty="0"/>
              <a:t>Change in status – for 2021years employees may make prospective changes in FSA elections without regard to a change in status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New Flexibility for FSA Plans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318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General rules – part of the CARES Act</a:t>
            </a:r>
          </a:p>
          <a:p>
            <a:r>
              <a:rPr lang="en-US" sz="2000" dirty="0"/>
              <a:t>Allows eligible employers a tax credit equal to 50% of qualified wages (up to $10,000) for each employee ($5,000 maximum credit per employee)</a:t>
            </a:r>
          </a:p>
          <a:p>
            <a:r>
              <a:rPr lang="en-US" sz="2000" dirty="0"/>
              <a:t>Applies to wages paid between 3/13/20 to 12/31/20</a:t>
            </a:r>
          </a:p>
          <a:p>
            <a:r>
              <a:rPr lang="en-US" sz="2000" dirty="0"/>
              <a:t>Eligible employer - defined</a:t>
            </a:r>
          </a:p>
          <a:p>
            <a:pPr lvl="1"/>
            <a:r>
              <a:rPr lang="en-US" sz="1600" dirty="0"/>
              <a:t>Any calendar quarter in 2020 (1) operations fully or partially suspended due to a government order for COVID-19 (2) decline in gross receipts of more than 50% compared to the same quarter of the prior year</a:t>
            </a:r>
          </a:p>
          <a:p>
            <a:r>
              <a:rPr lang="en-US" sz="2000" dirty="0"/>
              <a:t>Qualified wages is dependent on the number of employees</a:t>
            </a:r>
          </a:p>
          <a:p>
            <a:pPr lvl="1"/>
            <a:r>
              <a:rPr lang="en-US" sz="1600" dirty="0"/>
              <a:t>&lt;100 – all wages qualify</a:t>
            </a:r>
          </a:p>
          <a:p>
            <a:pPr lvl="1"/>
            <a:r>
              <a:rPr lang="en-US" sz="1600" dirty="0"/>
              <a:t>&gt;100 – only wages paid to employees not providing services during shut-down</a:t>
            </a:r>
          </a:p>
          <a:p>
            <a:r>
              <a:rPr lang="en-US" sz="2000" dirty="0"/>
              <a:t>Ended at 12/31/2020</a:t>
            </a:r>
          </a:p>
          <a:p>
            <a:endParaRPr lang="en-US" sz="2000" dirty="0"/>
          </a:p>
          <a:p>
            <a:endParaRPr lang="en-US" sz="2000" dirty="0"/>
          </a:p>
          <a:p>
            <a:pPr marL="109728" indent="0">
              <a:buNone/>
            </a:pP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Employee Retention Tax Credit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0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000" dirty="0"/>
              <a:t>CAA extends the credit through June 30, 2021</a:t>
            </a:r>
          </a:p>
          <a:p>
            <a:pPr marL="109728" indent="0">
              <a:buNone/>
            </a:pPr>
            <a:endParaRPr lang="en-US" sz="2000" dirty="0"/>
          </a:p>
          <a:p>
            <a:pPr marL="109728" indent="0">
              <a:buNone/>
            </a:pPr>
            <a:r>
              <a:rPr lang="en-US" sz="2000" dirty="0"/>
              <a:t>Changes include:</a:t>
            </a:r>
          </a:p>
          <a:p>
            <a:r>
              <a:rPr lang="en-US" sz="2000" dirty="0"/>
              <a:t>Increase credit from 50% to 70% of qualifying wages</a:t>
            </a:r>
          </a:p>
          <a:p>
            <a:r>
              <a:rPr lang="en-US" sz="2000" dirty="0"/>
              <a:t>Wage cap increased from $10,000 for all calendar quarters to $10,000 per quarter for 2021</a:t>
            </a:r>
          </a:p>
          <a:p>
            <a:r>
              <a:rPr lang="en-US" sz="2000" dirty="0"/>
              <a:t>Eligible employer definition modified</a:t>
            </a:r>
          </a:p>
          <a:p>
            <a:pPr lvl="1"/>
            <a:r>
              <a:rPr lang="en-US" sz="1600" dirty="0"/>
              <a:t>Required decline in gross receipts modified from 50% to only 20% for 2021</a:t>
            </a:r>
          </a:p>
          <a:p>
            <a:pPr marL="109728" indent="0">
              <a:buNone/>
            </a:pPr>
            <a:endParaRPr lang="en-US" sz="2000" dirty="0"/>
          </a:p>
          <a:p>
            <a:r>
              <a:rPr lang="en-US" sz="2000" dirty="0"/>
              <a:t>Retroactive changes</a:t>
            </a:r>
          </a:p>
          <a:p>
            <a:pPr lvl="1"/>
            <a:r>
              <a:rPr lang="en-US" sz="1600" dirty="0"/>
              <a:t>PPP borrowers may be eligible for this tax credit to the extent qualifying wages are not paid using forgiven PPP loan proceeds</a:t>
            </a:r>
          </a:p>
          <a:p>
            <a:pPr marL="109728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109728" indent="0">
              <a:buNone/>
            </a:pP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Employee Retention Tax Credit – Changes under the CAA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284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40" y="2209800"/>
            <a:ext cx="7772400" cy="2057400"/>
          </a:xfrm>
        </p:spPr>
        <p:txBody>
          <a:bodyPr>
            <a:noAutofit/>
          </a:bodyPr>
          <a:lstStyle/>
          <a:p>
            <a:pPr algn="ctr"/>
            <a:br>
              <a:rPr lang="en-US" sz="6000" dirty="0">
                <a:latin typeface="Arial Narrow" panose="020B0606020202030204" pitchFamily="34" charset="0"/>
              </a:rPr>
            </a:br>
            <a:br>
              <a:rPr lang="en-US" sz="6000" dirty="0">
                <a:latin typeface="Arial Narrow" panose="020B0606020202030204" pitchFamily="34" charset="0"/>
              </a:rPr>
            </a:br>
            <a:r>
              <a:rPr lang="en-US" sz="60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br>
              <a:rPr lang="en-US" sz="60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n-US" sz="6000" dirty="0">
                <a:solidFill>
                  <a:schemeClr val="tx1"/>
                </a:solidFill>
                <a:latin typeface="Arial Narrow" panose="020B0606020202030204" pitchFamily="34" charset="0"/>
              </a:rPr>
              <a:t>Other Tax Provisions &amp; Extenders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711" y="4187428"/>
            <a:ext cx="7772400" cy="8382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CCDBED-1A93-499E-A3CE-8804C6EB1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418270"/>
            <a:ext cx="29535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130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54059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In total, the CAA contains 72 separate tax-related provisions, many were routine extensions or clarifications.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Overview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502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$600 per taxpayer ($1,200 MFJ) and $600 for each qualifying child</a:t>
            </a:r>
          </a:p>
          <a:p>
            <a:r>
              <a:rPr lang="en-US" sz="2000" dirty="0"/>
              <a:t>Rebate is reduced by $5 for every $50 over AGI thresholds:</a:t>
            </a:r>
          </a:p>
          <a:p>
            <a:pPr lvl="1"/>
            <a:r>
              <a:rPr lang="en-US" sz="2000" dirty="0"/>
              <a:t>Single - $75,000</a:t>
            </a:r>
          </a:p>
          <a:p>
            <a:pPr lvl="1"/>
            <a:r>
              <a:rPr lang="en-US" sz="2000" dirty="0"/>
              <a:t>Head of Household - $112,500</a:t>
            </a:r>
          </a:p>
          <a:p>
            <a:pPr lvl="1"/>
            <a:r>
              <a:rPr lang="en-US" sz="2000" dirty="0"/>
              <a:t>Married Filing Jointly - $150,000</a:t>
            </a:r>
          </a:p>
          <a:p>
            <a:r>
              <a:rPr lang="en-US" sz="2400" dirty="0"/>
              <a:t>Eligibility based on 2019 income tax filings and taxpayers are not required to repay any overpayment</a:t>
            </a:r>
          </a:p>
          <a:p>
            <a:r>
              <a:rPr lang="en-US" sz="2400" dirty="0"/>
              <a:t>84% of U.S. households should receive the full rebate while 5% should receive a reduced rebate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Additional Recovery Rebate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9077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Temporarily increased the 50% business meals deduction to 100% for 2021 – 2022 that are provided by a restaurant</a:t>
            </a:r>
          </a:p>
          <a:p>
            <a:r>
              <a:rPr lang="en-US" sz="2400" dirty="0"/>
              <a:t>Expenses that are 50% deductible for 2020 that are now 100% deductible for 2021 – 2022:</a:t>
            </a:r>
          </a:p>
          <a:p>
            <a:pPr lvl="1"/>
            <a:r>
              <a:rPr lang="en-US" sz="2000" dirty="0"/>
              <a:t>Meals provided for the convenience of the employer</a:t>
            </a:r>
          </a:p>
          <a:p>
            <a:pPr lvl="1"/>
            <a:r>
              <a:rPr lang="en-US" sz="2000" dirty="0"/>
              <a:t>Meals in office during meetings of employees</a:t>
            </a:r>
          </a:p>
          <a:p>
            <a:pPr lvl="1"/>
            <a:r>
              <a:rPr lang="en-US" sz="2000" dirty="0"/>
              <a:t>Client business meals</a:t>
            </a:r>
          </a:p>
          <a:p>
            <a:pPr lvl="1"/>
            <a:r>
              <a:rPr lang="en-US" sz="2000" dirty="0"/>
              <a:t>Meals during business travel</a:t>
            </a:r>
          </a:p>
          <a:p>
            <a:r>
              <a:rPr lang="en-US" sz="2400" dirty="0"/>
              <a:t>Deduction is meant to stimulate the restaurant industry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Business Meal Deduction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267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Charitable Contributions</a:t>
            </a:r>
          </a:p>
          <a:p>
            <a:pPr lvl="1"/>
            <a:r>
              <a:rPr lang="en-US" sz="2000" dirty="0"/>
              <a:t>Extends the above-the-line cash contribution deduction through 2021</a:t>
            </a:r>
          </a:p>
          <a:p>
            <a:pPr lvl="1"/>
            <a:r>
              <a:rPr lang="en-US" sz="2000" dirty="0"/>
              <a:t>$300 ($600 MFJ) for individuals who take standard deduction</a:t>
            </a:r>
          </a:p>
          <a:p>
            <a:pPr lvl="1"/>
            <a:r>
              <a:rPr lang="en-US" sz="2000" dirty="0"/>
              <a:t>Allows cash contributions to offset 100% of AGI through 2021</a:t>
            </a:r>
          </a:p>
          <a:p>
            <a:r>
              <a:rPr lang="en-US" sz="2400" dirty="0"/>
              <a:t>Educator Expense</a:t>
            </a:r>
          </a:p>
          <a:p>
            <a:pPr lvl="1"/>
            <a:r>
              <a:rPr lang="en-US" sz="2000" dirty="0"/>
              <a:t>Eligible educators can include PPE and other supplies for the $250 above-the–line deduction</a:t>
            </a:r>
          </a:p>
          <a:p>
            <a:r>
              <a:rPr lang="en-US" sz="2400" dirty="0"/>
              <a:t>Medical Expenses</a:t>
            </a:r>
          </a:p>
          <a:p>
            <a:pPr lvl="1"/>
            <a:r>
              <a:rPr lang="en-US" sz="2000" dirty="0"/>
              <a:t>Makes the 7.5% AGI threshold permanent</a:t>
            </a:r>
          </a:p>
          <a:p>
            <a:pPr marL="393192" lvl="1" indent="0">
              <a:buNone/>
            </a:pP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Individual Tax Provisions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670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Qualified Mortgage Interest</a:t>
            </a:r>
          </a:p>
          <a:p>
            <a:pPr lvl="1"/>
            <a:r>
              <a:rPr lang="en-US" sz="2000" dirty="0"/>
              <a:t>Extends qualifying mortgage insurance premiums as deductible mortgage interest through 2021</a:t>
            </a:r>
          </a:p>
          <a:p>
            <a:r>
              <a:rPr lang="en-US" sz="2400" dirty="0"/>
              <a:t>Tuition Expenses</a:t>
            </a:r>
          </a:p>
          <a:p>
            <a:pPr lvl="1"/>
            <a:r>
              <a:rPr lang="en-US" sz="2000" dirty="0"/>
              <a:t>CAA merges the AGI phaseout for the American Opportunity Tax Credit and Lifetime Learning Credit to a single phaseout beginning in 2021</a:t>
            </a:r>
          </a:p>
          <a:p>
            <a:r>
              <a:rPr lang="en-US" sz="2400" dirty="0"/>
              <a:t>Employer Education Assistance Relief</a:t>
            </a:r>
          </a:p>
          <a:p>
            <a:pPr lvl="1"/>
            <a:r>
              <a:rPr lang="en-US" sz="2000" dirty="0"/>
              <a:t>Extends the exclusion of employer-paid student loan repayments of up to $5,250 through 2025</a:t>
            </a:r>
          </a:p>
          <a:p>
            <a:r>
              <a:rPr lang="en-US" sz="2400" dirty="0"/>
              <a:t>Nonbusiness Energy Property Credit</a:t>
            </a:r>
          </a:p>
          <a:p>
            <a:pPr lvl="1"/>
            <a:r>
              <a:rPr lang="en-US" sz="2000" dirty="0"/>
              <a:t>Extends the credit for purchase of nonbusiness energy property through 2021.</a:t>
            </a:r>
          </a:p>
          <a:p>
            <a:pPr marL="393192" lvl="1" indent="0">
              <a:buNone/>
            </a:pP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Other Tax Provisions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181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57400" y="2819400"/>
            <a:ext cx="5638800" cy="868362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tx1"/>
                </a:solidFill>
              </a:rPr>
              <a:t>Questions?</a:t>
            </a:r>
            <a:br>
              <a:rPr lang="en-US" sz="6600" dirty="0">
                <a:solidFill>
                  <a:schemeClr val="tx1"/>
                </a:solidFill>
              </a:rPr>
            </a:br>
            <a:br>
              <a:rPr lang="en-US" sz="6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Tiffany Rankin, CPA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  <a:hlinkClick r:id="rId2"/>
              </a:rPr>
              <a:t>trankin@maloneynovotny.com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(614) 547-8630</a:t>
            </a:r>
            <a:endParaRPr lang="en-US" sz="66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C7A3D-B571-45D3-A706-422C64039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5987697"/>
            <a:ext cx="2148872" cy="7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74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8234</TotalTime>
  <Words>2879</Words>
  <Application>Microsoft Office PowerPoint</Application>
  <PresentationFormat>On-screen Show (4:3)</PresentationFormat>
  <Paragraphs>389</Paragraphs>
  <Slides>46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 Narrow</vt:lpstr>
      <vt:lpstr>Calibri</vt:lpstr>
      <vt:lpstr>Courier New</vt:lpstr>
      <vt:lpstr>Lucida Sans Unicode</vt:lpstr>
      <vt:lpstr>Verdana</vt:lpstr>
      <vt:lpstr>Wingdings 2</vt:lpstr>
      <vt:lpstr>Wingdings 3</vt:lpstr>
      <vt:lpstr>Concourse</vt:lpstr>
      <vt:lpstr>  Provisions of the Consolidated Appropriations Act, 2021  2021 OFMA Convention January 19, 2021</vt:lpstr>
      <vt:lpstr>What We Will Cover</vt:lpstr>
      <vt:lpstr>  Paycheck Protection Program</vt:lpstr>
      <vt:lpstr>PPP Expenses are Deductible</vt:lpstr>
      <vt:lpstr>PPP Reopening – First draw</vt:lpstr>
      <vt:lpstr>PPP – Ineligible Entities</vt:lpstr>
      <vt:lpstr>PPP Second Draw - Summary</vt:lpstr>
      <vt:lpstr>PPP Second Draw – Gross Receipts</vt:lpstr>
      <vt:lpstr>PPP Second Draw – Gross Receipts</vt:lpstr>
      <vt:lpstr>PPP Second Draw – Gross Receipts</vt:lpstr>
      <vt:lpstr>PPP Second Draw – Payroll</vt:lpstr>
      <vt:lpstr>PPP – Timing</vt:lpstr>
      <vt:lpstr>PPP Forgiveness - Changes</vt:lpstr>
      <vt:lpstr>PPP Forgiveness - Changes</vt:lpstr>
      <vt:lpstr>PPP Forgiveness - Changes</vt:lpstr>
      <vt:lpstr>PPP Forgiveness - Changes</vt:lpstr>
      <vt:lpstr>“Gross Receipts” for Not-For-Profits</vt:lpstr>
      <vt:lpstr>New NFP Borrowers under PPP</vt:lpstr>
      <vt:lpstr>New NFP Borrowers under PPP (cont’d)</vt:lpstr>
      <vt:lpstr>  Grants for Shuttered  Venue Operations</vt:lpstr>
      <vt:lpstr>What is it?</vt:lpstr>
      <vt:lpstr>Who are potentially eligible?</vt:lpstr>
      <vt:lpstr>Criteria:</vt:lpstr>
      <vt:lpstr>Grants for Shuttered Venue Operations Cont….</vt:lpstr>
      <vt:lpstr>Size of Grants:</vt:lpstr>
      <vt:lpstr>Disbursement Priority of Grants:</vt:lpstr>
      <vt:lpstr>What Can the Funds be Used For?</vt:lpstr>
      <vt:lpstr>  Consolidated Appropriations Act, 2021 Benefit Plan Provisions  </vt:lpstr>
      <vt:lpstr>Families First Coronavirus Response Act</vt:lpstr>
      <vt:lpstr>Families First Coronavirus Response Act and the CAA, 2021</vt:lpstr>
      <vt:lpstr>Partial Plan Termination Relief</vt:lpstr>
      <vt:lpstr>Required Minimum Distributions-Reminder</vt:lpstr>
      <vt:lpstr>Qualified Disaster Distributions</vt:lpstr>
      <vt:lpstr>Qualified Disaster Distributions</vt:lpstr>
      <vt:lpstr>Qualified Disaster Loans</vt:lpstr>
      <vt:lpstr>Presidential Memorandum</vt:lpstr>
      <vt:lpstr>New Flexibility for FSA Plans</vt:lpstr>
      <vt:lpstr>Employee Retention Tax Credit</vt:lpstr>
      <vt:lpstr>Employee Retention Tax Credit – Changes under the CAA</vt:lpstr>
      <vt:lpstr>    Other Tax Provisions &amp; Extenders</vt:lpstr>
      <vt:lpstr>Overview</vt:lpstr>
      <vt:lpstr>Additional Recovery Rebate</vt:lpstr>
      <vt:lpstr>Business Meal Deduction</vt:lpstr>
      <vt:lpstr>Individual Tax Provisions</vt:lpstr>
      <vt:lpstr>Other Tax Provisions</vt:lpstr>
      <vt:lpstr>Questions?  Tiffany Rankin, CPA trankin@maloneynovotny.com (614) 547-8630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Reyes,  David</dc:creator>
  <cp:lastModifiedBy>Rankin, Tiffany</cp:lastModifiedBy>
  <cp:revision>579</cp:revision>
  <cp:lastPrinted>2015-11-03T21:38:01Z</cp:lastPrinted>
  <dcterms:modified xsi:type="dcterms:W3CDTF">2021-01-19T14:19:16Z</dcterms:modified>
</cp:coreProperties>
</file>