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handoutMasterIdLst>
    <p:handoutMasterId r:id="rId21"/>
  </p:handoutMasterIdLst>
  <p:sldIdLst>
    <p:sldId id="256" r:id="rId2"/>
    <p:sldId id="257" r:id="rId3"/>
    <p:sldId id="258" r:id="rId4"/>
    <p:sldId id="259" r:id="rId5"/>
    <p:sldId id="271" r:id="rId6"/>
    <p:sldId id="265" r:id="rId7"/>
    <p:sldId id="266" r:id="rId8"/>
    <p:sldId id="267" r:id="rId9"/>
    <p:sldId id="270" r:id="rId10"/>
    <p:sldId id="261" r:id="rId11"/>
    <p:sldId id="268" r:id="rId12"/>
    <p:sldId id="269" r:id="rId13"/>
    <p:sldId id="272" r:id="rId14"/>
    <p:sldId id="260" r:id="rId15"/>
    <p:sldId id="264" r:id="rId16"/>
    <p:sldId id="262" r:id="rId17"/>
    <p:sldId id="273" r:id="rId18"/>
    <p:sldId id="26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50" autoAdjust="0"/>
    <p:restoredTop sz="94660"/>
  </p:normalViewPr>
  <p:slideViewPr>
    <p:cSldViewPr snapToGrid="0">
      <p:cViewPr varScale="1">
        <p:scale>
          <a:sx n="72" d="100"/>
          <a:sy n="72" d="100"/>
        </p:scale>
        <p:origin x="45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C55E496-74C1-47D1-9A1E-91834E73166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BC1E692-558B-4BB2-B54B-31C2678EA40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BB0904-A17E-4034-907B-64810573376F}" type="datetimeFigureOut">
              <a:rPr lang="en-US" smtClean="0"/>
              <a:t>2/20/2021</a:t>
            </a:fld>
            <a:endParaRPr lang="en-US"/>
          </a:p>
        </p:txBody>
      </p:sp>
      <p:sp>
        <p:nvSpPr>
          <p:cNvPr id="4" name="Footer Placeholder 3">
            <a:extLst>
              <a:ext uri="{FF2B5EF4-FFF2-40B4-BE49-F238E27FC236}">
                <a16:creationId xmlns:a16="http://schemas.microsoft.com/office/drawing/2014/main" id="{463E07E9-A14C-4A69-B43B-FC76EF734B5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232CE90-C67C-4DB3-9CE5-42E8E4E391E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78A956B-1216-46A6-99FE-2FEB9AAA39BD}" type="slidenum">
              <a:rPr lang="en-US" smtClean="0"/>
              <a:t>‹#›</a:t>
            </a:fld>
            <a:endParaRPr lang="en-US"/>
          </a:p>
        </p:txBody>
      </p:sp>
    </p:spTree>
    <p:extLst>
      <p:ext uri="{BB962C8B-B14F-4D97-AF65-F5344CB8AC3E}">
        <p14:creationId xmlns:p14="http://schemas.microsoft.com/office/powerpoint/2010/main" val="94570149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B5FE27-8120-4B66-9B4C-B7E8CEEAB3F7}" type="datetimeFigureOut">
              <a:rPr lang="en-US" smtClean="0"/>
              <a:t>2/20/2021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8CE558-3FF0-4534-A014-44DFE45C1BC3}" type="slidenum">
              <a:rPr lang="en-US" smtClean="0"/>
              <a:t>‹#›</a:t>
            </a:fld>
            <a:endParaRPr lang="en-US"/>
          </a:p>
        </p:txBody>
      </p:sp>
    </p:spTree>
    <p:extLst>
      <p:ext uri="{BB962C8B-B14F-4D97-AF65-F5344CB8AC3E}">
        <p14:creationId xmlns:p14="http://schemas.microsoft.com/office/powerpoint/2010/main" val="187559221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9AED1-BAE4-4BCF-9772-FFA0C625C1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F37CDB5-1D12-4D83-B2D9-D56C70C3C8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E6CDC5-34CD-4244-8ACC-9EAD2129B686}"/>
              </a:ext>
            </a:extLst>
          </p:cNvPr>
          <p:cNvSpPr>
            <a:spLocks noGrp="1"/>
          </p:cNvSpPr>
          <p:nvPr>
            <p:ph type="dt" sz="half" idx="10"/>
          </p:nvPr>
        </p:nvSpPr>
        <p:spPr/>
        <p:txBody>
          <a:bodyPr/>
          <a:lstStyle/>
          <a:p>
            <a:fld id="{F1740C62-09F5-4F6C-8F43-44F500437267}" type="datetime1">
              <a:rPr lang="en-US" smtClean="0"/>
              <a:t>2/20/2021</a:t>
            </a:fld>
            <a:endParaRPr lang="en-US"/>
          </a:p>
        </p:txBody>
      </p:sp>
      <p:sp>
        <p:nvSpPr>
          <p:cNvPr id="5" name="Footer Placeholder 4">
            <a:extLst>
              <a:ext uri="{FF2B5EF4-FFF2-40B4-BE49-F238E27FC236}">
                <a16:creationId xmlns:a16="http://schemas.microsoft.com/office/drawing/2014/main" id="{609194E9-DE1F-4669-AD53-80B4376B4D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69CB73-6412-4841-A212-3A6A3629D7A2}"/>
              </a:ext>
            </a:extLst>
          </p:cNvPr>
          <p:cNvSpPr>
            <a:spLocks noGrp="1"/>
          </p:cNvSpPr>
          <p:nvPr>
            <p:ph type="sldNum" sz="quarter" idx="12"/>
          </p:nvPr>
        </p:nvSpPr>
        <p:spPr/>
        <p:txBody>
          <a:bodyPr/>
          <a:lstStyle/>
          <a:p>
            <a:fld id="{4780CBF5-E8C0-4C06-B53C-BDD74F9C49A0}" type="slidenum">
              <a:rPr lang="en-US" smtClean="0"/>
              <a:t>‹#›</a:t>
            </a:fld>
            <a:endParaRPr lang="en-US"/>
          </a:p>
        </p:txBody>
      </p:sp>
    </p:spTree>
    <p:extLst>
      <p:ext uri="{BB962C8B-B14F-4D97-AF65-F5344CB8AC3E}">
        <p14:creationId xmlns:p14="http://schemas.microsoft.com/office/powerpoint/2010/main" val="2850780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01728-DBA9-4A2A-8557-2E9D45CD7C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BB92D9-575D-47AA-B766-06D73E01DC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D7FE3E-AAEB-4B15-89DC-EA7924AB3777}"/>
              </a:ext>
            </a:extLst>
          </p:cNvPr>
          <p:cNvSpPr>
            <a:spLocks noGrp="1"/>
          </p:cNvSpPr>
          <p:nvPr>
            <p:ph type="dt" sz="half" idx="10"/>
          </p:nvPr>
        </p:nvSpPr>
        <p:spPr/>
        <p:txBody>
          <a:bodyPr/>
          <a:lstStyle/>
          <a:p>
            <a:fld id="{35BD0F31-8A27-4FEC-97F1-9F235B85E610}" type="datetime1">
              <a:rPr lang="en-US" smtClean="0"/>
              <a:t>2/20/2021</a:t>
            </a:fld>
            <a:endParaRPr lang="en-US"/>
          </a:p>
        </p:txBody>
      </p:sp>
      <p:sp>
        <p:nvSpPr>
          <p:cNvPr id="5" name="Footer Placeholder 4">
            <a:extLst>
              <a:ext uri="{FF2B5EF4-FFF2-40B4-BE49-F238E27FC236}">
                <a16:creationId xmlns:a16="http://schemas.microsoft.com/office/drawing/2014/main" id="{AB9A1826-1D32-4629-91F9-0C3045A1CB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F2349D-C0A6-4AB1-B1FF-C768B4745C3B}"/>
              </a:ext>
            </a:extLst>
          </p:cNvPr>
          <p:cNvSpPr>
            <a:spLocks noGrp="1"/>
          </p:cNvSpPr>
          <p:nvPr>
            <p:ph type="sldNum" sz="quarter" idx="12"/>
          </p:nvPr>
        </p:nvSpPr>
        <p:spPr/>
        <p:txBody>
          <a:bodyPr/>
          <a:lstStyle/>
          <a:p>
            <a:fld id="{4780CBF5-E8C0-4C06-B53C-BDD74F9C49A0}" type="slidenum">
              <a:rPr lang="en-US" smtClean="0"/>
              <a:t>‹#›</a:t>
            </a:fld>
            <a:endParaRPr lang="en-US"/>
          </a:p>
        </p:txBody>
      </p:sp>
    </p:spTree>
    <p:extLst>
      <p:ext uri="{BB962C8B-B14F-4D97-AF65-F5344CB8AC3E}">
        <p14:creationId xmlns:p14="http://schemas.microsoft.com/office/powerpoint/2010/main" val="2620891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F3442-3669-488C-9530-FEDFDF6843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DD5B1A-62A0-481B-BD5C-FD17C3D246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D0EBC2-B08A-4C2E-8EB7-4E565DE61BE4}"/>
              </a:ext>
            </a:extLst>
          </p:cNvPr>
          <p:cNvSpPr>
            <a:spLocks noGrp="1"/>
          </p:cNvSpPr>
          <p:nvPr>
            <p:ph type="dt" sz="half" idx="10"/>
          </p:nvPr>
        </p:nvSpPr>
        <p:spPr/>
        <p:txBody>
          <a:bodyPr/>
          <a:lstStyle/>
          <a:p>
            <a:fld id="{9B900447-23D7-49D3-9FEE-1EF45C8259E8}" type="datetime1">
              <a:rPr lang="en-US" smtClean="0"/>
              <a:t>2/20/2021</a:t>
            </a:fld>
            <a:endParaRPr lang="en-US"/>
          </a:p>
        </p:txBody>
      </p:sp>
      <p:sp>
        <p:nvSpPr>
          <p:cNvPr id="5" name="Footer Placeholder 4">
            <a:extLst>
              <a:ext uri="{FF2B5EF4-FFF2-40B4-BE49-F238E27FC236}">
                <a16:creationId xmlns:a16="http://schemas.microsoft.com/office/drawing/2014/main" id="{DC017BBE-15B2-48FC-9074-6357882016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2DD190-14D0-4320-B00A-DA5E05785429}"/>
              </a:ext>
            </a:extLst>
          </p:cNvPr>
          <p:cNvSpPr>
            <a:spLocks noGrp="1"/>
          </p:cNvSpPr>
          <p:nvPr>
            <p:ph type="sldNum" sz="quarter" idx="12"/>
          </p:nvPr>
        </p:nvSpPr>
        <p:spPr/>
        <p:txBody>
          <a:bodyPr/>
          <a:lstStyle/>
          <a:p>
            <a:fld id="{4780CBF5-E8C0-4C06-B53C-BDD74F9C49A0}" type="slidenum">
              <a:rPr lang="en-US" smtClean="0"/>
              <a:t>‹#›</a:t>
            </a:fld>
            <a:endParaRPr lang="en-US"/>
          </a:p>
        </p:txBody>
      </p:sp>
    </p:spTree>
    <p:extLst>
      <p:ext uri="{BB962C8B-B14F-4D97-AF65-F5344CB8AC3E}">
        <p14:creationId xmlns:p14="http://schemas.microsoft.com/office/powerpoint/2010/main" val="2919691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F181E-8C7E-42A8-8ACC-ADA3197A18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BDB194-9586-4068-BC06-FBB845C585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9D9322-EE8F-458B-8788-32B8CAA9283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980EF7-2063-4486-8BBA-FC74A5BC376D}"/>
              </a:ext>
            </a:extLst>
          </p:cNvPr>
          <p:cNvSpPr>
            <a:spLocks noGrp="1"/>
          </p:cNvSpPr>
          <p:nvPr>
            <p:ph type="dt" sz="half" idx="10"/>
          </p:nvPr>
        </p:nvSpPr>
        <p:spPr/>
        <p:txBody>
          <a:bodyPr/>
          <a:lstStyle/>
          <a:p>
            <a:fld id="{75C300EF-3C6B-40AC-B829-7CB07F7FB344}" type="datetime1">
              <a:rPr lang="en-US" smtClean="0"/>
              <a:t>2/20/2021</a:t>
            </a:fld>
            <a:endParaRPr lang="en-US"/>
          </a:p>
        </p:txBody>
      </p:sp>
      <p:sp>
        <p:nvSpPr>
          <p:cNvPr id="6" name="Footer Placeholder 5">
            <a:extLst>
              <a:ext uri="{FF2B5EF4-FFF2-40B4-BE49-F238E27FC236}">
                <a16:creationId xmlns:a16="http://schemas.microsoft.com/office/drawing/2014/main" id="{8F90C582-6856-4F5B-9A21-550BB4AAE3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CACF86-12B1-4C4C-94CA-999AAA010769}"/>
              </a:ext>
            </a:extLst>
          </p:cNvPr>
          <p:cNvSpPr>
            <a:spLocks noGrp="1"/>
          </p:cNvSpPr>
          <p:nvPr>
            <p:ph type="sldNum" sz="quarter" idx="12"/>
          </p:nvPr>
        </p:nvSpPr>
        <p:spPr/>
        <p:txBody>
          <a:bodyPr/>
          <a:lstStyle/>
          <a:p>
            <a:fld id="{4780CBF5-E8C0-4C06-B53C-BDD74F9C49A0}" type="slidenum">
              <a:rPr lang="en-US" smtClean="0"/>
              <a:t>‹#›</a:t>
            </a:fld>
            <a:endParaRPr lang="en-US"/>
          </a:p>
        </p:txBody>
      </p:sp>
    </p:spTree>
    <p:extLst>
      <p:ext uri="{BB962C8B-B14F-4D97-AF65-F5344CB8AC3E}">
        <p14:creationId xmlns:p14="http://schemas.microsoft.com/office/powerpoint/2010/main" val="25989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08E63-C6E1-4BCC-9F77-D476040A56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DA78556-F725-48B3-BD9B-6D0DBBDE96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4839EB-A78D-4CBE-8CD6-59A5B71D4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351A39-D85D-4A15-9C26-A402A894AB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FEA275D-D2E1-4553-98A7-528CB43D933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39CC1D-D570-49D9-B1E4-7899255A48DC}"/>
              </a:ext>
            </a:extLst>
          </p:cNvPr>
          <p:cNvSpPr>
            <a:spLocks noGrp="1"/>
          </p:cNvSpPr>
          <p:nvPr>
            <p:ph type="dt" sz="half" idx="10"/>
          </p:nvPr>
        </p:nvSpPr>
        <p:spPr/>
        <p:txBody>
          <a:bodyPr/>
          <a:lstStyle/>
          <a:p>
            <a:fld id="{B6061B68-A89E-484C-9C7E-E9906344B3F4}" type="datetime1">
              <a:rPr lang="en-US" smtClean="0"/>
              <a:t>2/20/2021</a:t>
            </a:fld>
            <a:endParaRPr lang="en-US"/>
          </a:p>
        </p:txBody>
      </p:sp>
      <p:sp>
        <p:nvSpPr>
          <p:cNvPr id="8" name="Footer Placeholder 7">
            <a:extLst>
              <a:ext uri="{FF2B5EF4-FFF2-40B4-BE49-F238E27FC236}">
                <a16:creationId xmlns:a16="http://schemas.microsoft.com/office/drawing/2014/main" id="{2BAA7FA4-82DF-4A5C-B729-BB833131C4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53FC89-B17F-4582-9C83-68389EFAA6DF}"/>
              </a:ext>
            </a:extLst>
          </p:cNvPr>
          <p:cNvSpPr>
            <a:spLocks noGrp="1"/>
          </p:cNvSpPr>
          <p:nvPr>
            <p:ph type="sldNum" sz="quarter" idx="12"/>
          </p:nvPr>
        </p:nvSpPr>
        <p:spPr/>
        <p:txBody>
          <a:bodyPr/>
          <a:lstStyle/>
          <a:p>
            <a:fld id="{4780CBF5-E8C0-4C06-B53C-BDD74F9C49A0}" type="slidenum">
              <a:rPr lang="en-US" smtClean="0"/>
              <a:t>‹#›</a:t>
            </a:fld>
            <a:endParaRPr lang="en-US"/>
          </a:p>
        </p:txBody>
      </p:sp>
    </p:spTree>
    <p:extLst>
      <p:ext uri="{BB962C8B-B14F-4D97-AF65-F5344CB8AC3E}">
        <p14:creationId xmlns:p14="http://schemas.microsoft.com/office/powerpoint/2010/main" val="1959664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E6F60-14BE-435A-9631-AB9BD7027CC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CF8C3EE-E3AA-46B2-B0FB-DB6EC7F96CD8}"/>
              </a:ext>
            </a:extLst>
          </p:cNvPr>
          <p:cNvSpPr>
            <a:spLocks noGrp="1"/>
          </p:cNvSpPr>
          <p:nvPr>
            <p:ph type="dt" sz="half" idx="10"/>
          </p:nvPr>
        </p:nvSpPr>
        <p:spPr/>
        <p:txBody>
          <a:bodyPr/>
          <a:lstStyle/>
          <a:p>
            <a:fld id="{425225B6-49DD-4E1B-A3B7-3C19C7A484A1}" type="datetime1">
              <a:rPr lang="en-US" smtClean="0"/>
              <a:t>2/20/2021</a:t>
            </a:fld>
            <a:endParaRPr lang="en-US"/>
          </a:p>
        </p:txBody>
      </p:sp>
      <p:sp>
        <p:nvSpPr>
          <p:cNvPr id="4" name="Footer Placeholder 3">
            <a:extLst>
              <a:ext uri="{FF2B5EF4-FFF2-40B4-BE49-F238E27FC236}">
                <a16:creationId xmlns:a16="http://schemas.microsoft.com/office/drawing/2014/main" id="{08E826A4-5520-42C8-B5AC-EACBF5F5184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1B79CF-1CBA-4B61-9ED4-6CB3DCC27A11}"/>
              </a:ext>
            </a:extLst>
          </p:cNvPr>
          <p:cNvSpPr>
            <a:spLocks noGrp="1"/>
          </p:cNvSpPr>
          <p:nvPr>
            <p:ph type="sldNum" sz="quarter" idx="12"/>
          </p:nvPr>
        </p:nvSpPr>
        <p:spPr/>
        <p:txBody>
          <a:bodyPr/>
          <a:lstStyle/>
          <a:p>
            <a:fld id="{4780CBF5-E8C0-4C06-B53C-BDD74F9C49A0}" type="slidenum">
              <a:rPr lang="en-US" smtClean="0"/>
              <a:t>‹#›</a:t>
            </a:fld>
            <a:endParaRPr lang="en-US"/>
          </a:p>
        </p:txBody>
      </p:sp>
    </p:spTree>
    <p:extLst>
      <p:ext uri="{BB962C8B-B14F-4D97-AF65-F5344CB8AC3E}">
        <p14:creationId xmlns:p14="http://schemas.microsoft.com/office/powerpoint/2010/main" val="1065167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73892F-9DC5-49E3-86B7-298902491ABD}"/>
              </a:ext>
            </a:extLst>
          </p:cNvPr>
          <p:cNvSpPr>
            <a:spLocks noGrp="1"/>
          </p:cNvSpPr>
          <p:nvPr>
            <p:ph type="dt" sz="half" idx="10"/>
          </p:nvPr>
        </p:nvSpPr>
        <p:spPr/>
        <p:txBody>
          <a:bodyPr/>
          <a:lstStyle/>
          <a:p>
            <a:fld id="{B6FED713-5D1B-414F-ACF5-9ECD9D7A515B}" type="datetime1">
              <a:rPr lang="en-US" smtClean="0"/>
              <a:t>2/20/2021</a:t>
            </a:fld>
            <a:endParaRPr lang="en-US"/>
          </a:p>
        </p:txBody>
      </p:sp>
      <p:sp>
        <p:nvSpPr>
          <p:cNvPr id="3" name="Footer Placeholder 2">
            <a:extLst>
              <a:ext uri="{FF2B5EF4-FFF2-40B4-BE49-F238E27FC236}">
                <a16:creationId xmlns:a16="http://schemas.microsoft.com/office/drawing/2014/main" id="{6769AD2D-D740-491E-B1B6-720D8FE182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F10B0E-B32B-4C7F-87F5-EE26A583C323}"/>
              </a:ext>
            </a:extLst>
          </p:cNvPr>
          <p:cNvSpPr>
            <a:spLocks noGrp="1"/>
          </p:cNvSpPr>
          <p:nvPr>
            <p:ph type="sldNum" sz="quarter" idx="12"/>
          </p:nvPr>
        </p:nvSpPr>
        <p:spPr/>
        <p:txBody>
          <a:bodyPr/>
          <a:lstStyle/>
          <a:p>
            <a:fld id="{4780CBF5-E8C0-4C06-B53C-BDD74F9C49A0}" type="slidenum">
              <a:rPr lang="en-US" smtClean="0"/>
              <a:t>‹#›</a:t>
            </a:fld>
            <a:endParaRPr lang="en-US"/>
          </a:p>
        </p:txBody>
      </p:sp>
    </p:spTree>
    <p:extLst>
      <p:ext uri="{BB962C8B-B14F-4D97-AF65-F5344CB8AC3E}">
        <p14:creationId xmlns:p14="http://schemas.microsoft.com/office/powerpoint/2010/main" val="19319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34509-93EC-4F92-9EEA-E91CB3D9DB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49BD9F8-8334-4D08-9388-A60A8DF1A7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93764A6-028A-42AE-B95E-4EF0D795D3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5E7019-037D-4A69-A9A5-FC4126EEA54F}"/>
              </a:ext>
            </a:extLst>
          </p:cNvPr>
          <p:cNvSpPr>
            <a:spLocks noGrp="1"/>
          </p:cNvSpPr>
          <p:nvPr>
            <p:ph type="dt" sz="half" idx="10"/>
          </p:nvPr>
        </p:nvSpPr>
        <p:spPr/>
        <p:txBody>
          <a:bodyPr/>
          <a:lstStyle/>
          <a:p>
            <a:fld id="{2FE6A365-5A68-4152-B1A8-3E1D5B615B0B}" type="datetime1">
              <a:rPr lang="en-US" smtClean="0"/>
              <a:t>2/20/2021</a:t>
            </a:fld>
            <a:endParaRPr lang="en-US"/>
          </a:p>
        </p:txBody>
      </p:sp>
      <p:sp>
        <p:nvSpPr>
          <p:cNvPr id="6" name="Footer Placeholder 5">
            <a:extLst>
              <a:ext uri="{FF2B5EF4-FFF2-40B4-BE49-F238E27FC236}">
                <a16:creationId xmlns:a16="http://schemas.microsoft.com/office/drawing/2014/main" id="{BA7BBEB9-39E1-42F7-9C9C-F5AFBA7C1C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10E00A-84D3-4359-B70F-05874EC56B77}"/>
              </a:ext>
            </a:extLst>
          </p:cNvPr>
          <p:cNvSpPr>
            <a:spLocks noGrp="1"/>
          </p:cNvSpPr>
          <p:nvPr>
            <p:ph type="sldNum" sz="quarter" idx="12"/>
          </p:nvPr>
        </p:nvSpPr>
        <p:spPr/>
        <p:txBody>
          <a:bodyPr/>
          <a:lstStyle/>
          <a:p>
            <a:fld id="{4780CBF5-E8C0-4C06-B53C-BDD74F9C49A0}" type="slidenum">
              <a:rPr lang="en-US" smtClean="0"/>
              <a:t>‹#›</a:t>
            </a:fld>
            <a:endParaRPr lang="en-US"/>
          </a:p>
        </p:txBody>
      </p:sp>
    </p:spTree>
    <p:extLst>
      <p:ext uri="{BB962C8B-B14F-4D97-AF65-F5344CB8AC3E}">
        <p14:creationId xmlns:p14="http://schemas.microsoft.com/office/powerpoint/2010/main" val="2933943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191C7-4C34-4923-8A9E-170BFCC31E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256AF6A-771F-4BAF-BA37-45990E1D9D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21C4EC-6795-4669-BDF2-CE61B1127C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E9CB7E-4E0A-47AC-9CBD-DBD289356421}"/>
              </a:ext>
            </a:extLst>
          </p:cNvPr>
          <p:cNvSpPr>
            <a:spLocks noGrp="1"/>
          </p:cNvSpPr>
          <p:nvPr>
            <p:ph type="dt" sz="half" idx="10"/>
          </p:nvPr>
        </p:nvSpPr>
        <p:spPr/>
        <p:txBody>
          <a:bodyPr/>
          <a:lstStyle/>
          <a:p>
            <a:fld id="{B14B9278-594D-4D84-BEA8-25B3F361DCF7}" type="datetime1">
              <a:rPr lang="en-US" smtClean="0"/>
              <a:t>2/20/2021</a:t>
            </a:fld>
            <a:endParaRPr lang="en-US"/>
          </a:p>
        </p:txBody>
      </p:sp>
      <p:sp>
        <p:nvSpPr>
          <p:cNvPr id="6" name="Footer Placeholder 5">
            <a:extLst>
              <a:ext uri="{FF2B5EF4-FFF2-40B4-BE49-F238E27FC236}">
                <a16:creationId xmlns:a16="http://schemas.microsoft.com/office/drawing/2014/main" id="{0226967B-7E5E-46FA-AE04-1B95B75112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99EA20-A15C-43C2-A030-E3F49AFFFDEC}"/>
              </a:ext>
            </a:extLst>
          </p:cNvPr>
          <p:cNvSpPr>
            <a:spLocks noGrp="1"/>
          </p:cNvSpPr>
          <p:nvPr>
            <p:ph type="sldNum" sz="quarter" idx="12"/>
          </p:nvPr>
        </p:nvSpPr>
        <p:spPr/>
        <p:txBody>
          <a:bodyPr/>
          <a:lstStyle/>
          <a:p>
            <a:fld id="{4780CBF5-E8C0-4C06-B53C-BDD74F9C49A0}" type="slidenum">
              <a:rPr lang="en-US" smtClean="0"/>
              <a:t>‹#›</a:t>
            </a:fld>
            <a:endParaRPr lang="en-US"/>
          </a:p>
        </p:txBody>
      </p:sp>
    </p:spTree>
    <p:extLst>
      <p:ext uri="{BB962C8B-B14F-4D97-AF65-F5344CB8AC3E}">
        <p14:creationId xmlns:p14="http://schemas.microsoft.com/office/powerpoint/2010/main" val="3843389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370DA-7FD3-4443-8E8A-FFD154B55A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0565B0-7F0A-4E38-AD45-F76B4712FC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D50B75-ECC8-401F-A0B3-972A392FBEF0}"/>
              </a:ext>
            </a:extLst>
          </p:cNvPr>
          <p:cNvSpPr>
            <a:spLocks noGrp="1"/>
          </p:cNvSpPr>
          <p:nvPr>
            <p:ph type="dt" sz="half" idx="10"/>
          </p:nvPr>
        </p:nvSpPr>
        <p:spPr/>
        <p:txBody>
          <a:bodyPr/>
          <a:lstStyle/>
          <a:p>
            <a:fld id="{BEA72ACE-7BB3-4C30-97DD-1115B340336A}" type="datetime1">
              <a:rPr lang="en-US" smtClean="0"/>
              <a:t>2/20/2021</a:t>
            </a:fld>
            <a:endParaRPr lang="en-US"/>
          </a:p>
        </p:txBody>
      </p:sp>
      <p:sp>
        <p:nvSpPr>
          <p:cNvPr id="5" name="Footer Placeholder 4">
            <a:extLst>
              <a:ext uri="{FF2B5EF4-FFF2-40B4-BE49-F238E27FC236}">
                <a16:creationId xmlns:a16="http://schemas.microsoft.com/office/drawing/2014/main" id="{CF1C5B67-C775-4DE2-A6FD-274990DFA5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1DF3FC-C0D9-4218-98FA-C48E645B40D6}"/>
              </a:ext>
            </a:extLst>
          </p:cNvPr>
          <p:cNvSpPr>
            <a:spLocks noGrp="1"/>
          </p:cNvSpPr>
          <p:nvPr>
            <p:ph type="sldNum" sz="quarter" idx="12"/>
          </p:nvPr>
        </p:nvSpPr>
        <p:spPr/>
        <p:txBody>
          <a:bodyPr/>
          <a:lstStyle/>
          <a:p>
            <a:fld id="{4780CBF5-E8C0-4C06-B53C-BDD74F9C49A0}" type="slidenum">
              <a:rPr lang="en-US" smtClean="0"/>
              <a:t>‹#›</a:t>
            </a:fld>
            <a:endParaRPr lang="en-US"/>
          </a:p>
        </p:txBody>
      </p:sp>
    </p:spTree>
    <p:extLst>
      <p:ext uri="{BB962C8B-B14F-4D97-AF65-F5344CB8AC3E}">
        <p14:creationId xmlns:p14="http://schemas.microsoft.com/office/powerpoint/2010/main" val="2510765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CE2EA9-A5DF-4435-B8CD-35645306EAB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B599BF6-3893-4DB6-B4F3-788DB8CE5C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5300B-8DA8-4551-9575-204E7BD92B00}"/>
              </a:ext>
            </a:extLst>
          </p:cNvPr>
          <p:cNvSpPr>
            <a:spLocks noGrp="1"/>
          </p:cNvSpPr>
          <p:nvPr>
            <p:ph type="dt" sz="half" idx="10"/>
          </p:nvPr>
        </p:nvSpPr>
        <p:spPr/>
        <p:txBody>
          <a:bodyPr/>
          <a:lstStyle/>
          <a:p>
            <a:fld id="{88DAAF16-AD73-45DC-B015-E65F4471712F}" type="datetime1">
              <a:rPr lang="en-US" smtClean="0"/>
              <a:t>2/20/2021</a:t>
            </a:fld>
            <a:endParaRPr lang="en-US"/>
          </a:p>
        </p:txBody>
      </p:sp>
      <p:sp>
        <p:nvSpPr>
          <p:cNvPr id="5" name="Footer Placeholder 4">
            <a:extLst>
              <a:ext uri="{FF2B5EF4-FFF2-40B4-BE49-F238E27FC236}">
                <a16:creationId xmlns:a16="http://schemas.microsoft.com/office/drawing/2014/main" id="{6523C74C-41B5-4301-9D42-0167DD657F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C56536-F28F-4E8A-A1CB-92F488E8B28B}"/>
              </a:ext>
            </a:extLst>
          </p:cNvPr>
          <p:cNvSpPr>
            <a:spLocks noGrp="1"/>
          </p:cNvSpPr>
          <p:nvPr>
            <p:ph type="sldNum" sz="quarter" idx="12"/>
          </p:nvPr>
        </p:nvSpPr>
        <p:spPr/>
        <p:txBody>
          <a:bodyPr/>
          <a:lstStyle/>
          <a:p>
            <a:fld id="{4780CBF5-E8C0-4C06-B53C-BDD74F9C49A0}" type="slidenum">
              <a:rPr lang="en-US" smtClean="0"/>
              <a:t>‹#›</a:t>
            </a:fld>
            <a:endParaRPr lang="en-US"/>
          </a:p>
        </p:txBody>
      </p:sp>
    </p:spTree>
    <p:extLst>
      <p:ext uri="{BB962C8B-B14F-4D97-AF65-F5344CB8AC3E}">
        <p14:creationId xmlns:p14="http://schemas.microsoft.com/office/powerpoint/2010/main" val="2420900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84B925-5706-45A3-B78F-69B6429A8C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4B80B9F-F74A-47FA-B292-EBDD79B412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BA330E-C8AC-429D-98A8-7DBE587464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C5F41F-3370-4066-B701-AEA2D5E71F26}" type="datetime1">
              <a:rPr lang="en-US" smtClean="0"/>
              <a:t>2/20/2021</a:t>
            </a:fld>
            <a:endParaRPr lang="en-US"/>
          </a:p>
        </p:txBody>
      </p:sp>
      <p:sp>
        <p:nvSpPr>
          <p:cNvPr id="5" name="Footer Placeholder 4">
            <a:extLst>
              <a:ext uri="{FF2B5EF4-FFF2-40B4-BE49-F238E27FC236}">
                <a16:creationId xmlns:a16="http://schemas.microsoft.com/office/drawing/2014/main" id="{BBD8CEC0-7CDD-43A4-8811-001FE66891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A8C511E-178E-46B7-94BD-30A91E8C9C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80CBF5-E8C0-4C06-B53C-BDD74F9C49A0}" type="slidenum">
              <a:rPr lang="en-US" smtClean="0"/>
              <a:t>‹#›</a:t>
            </a:fld>
            <a:endParaRPr lang="en-US"/>
          </a:p>
        </p:txBody>
      </p:sp>
    </p:spTree>
    <p:extLst>
      <p:ext uri="{BB962C8B-B14F-4D97-AF65-F5344CB8AC3E}">
        <p14:creationId xmlns:p14="http://schemas.microsoft.com/office/powerpoint/2010/main" val="22893027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varietyattraction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8884B-07A4-43E7-A7EA-913D9D396BA4}"/>
              </a:ext>
            </a:extLst>
          </p:cNvPr>
          <p:cNvSpPr>
            <a:spLocks noGrp="1"/>
          </p:cNvSpPr>
          <p:nvPr>
            <p:ph type="ctrTitle"/>
          </p:nvPr>
        </p:nvSpPr>
        <p:spPr/>
        <p:txBody>
          <a:bodyPr/>
          <a:lstStyle/>
          <a:p>
            <a:r>
              <a:rPr lang="en-US" dirty="0"/>
              <a:t>Roundtable-Open Discussion Anything Goes!</a:t>
            </a:r>
          </a:p>
        </p:txBody>
      </p:sp>
      <p:sp>
        <p:nvSpPr>
          <p:cNvPr id="3" name="Subtitle 2">
            <a:extLst>
              <a:ext uri="{FF2B5EF4-FFF2-40B4-BE49-F238E27FC236}">
                <a16:creationId xmlns:a16="http://schemas.microsoft.com/office/drawing/2014/main" id="{491DDA2A-5A0E-4813-B54E-6A55E52E771C}"/>
              </a:ext>
            </a:extLst>
          </p:cNvPr>
          <p:cNvSpPr>
            <a:spLocks noGrp="1"/>
          </p:cNvSpPr>
          <p:nvPr>
            <p:ph type="subTitle" idx="1"/>
          </p:nvPr>
        </p:nvSpPr>
        <p:spPr>
          <a:xfrm>
            <a:off x="1524000" y="3602037"/>
            <a:ext cx="9144000" cy="2387599"/>
          </a:xfrm>
        </p:spPr>
        <p:txBody>
          <a:bodyPr>
            <a:normAutofit fontScale="92500" lnSpcReduction="10000"/>
          </a:bodyPr>
          <a:lstStyle/>
          <a:p>
            <a:r>
              <a:rPr lang="en-US" dirty="0"/>
              <a:t>Moderated-Presented by Kim R. Meyers</a:t>
            </a:r>
          </a:p>
          <a:p>
            <a:r>
              <a:rPr lang="en-US" dirty="0"/>
              <a:t>OFMA Director at Large</a:t>
            </a:r>
          </a:p>
          <a:p>
            <a:r>
              <a:rPr lang="en-US" dirty="0"/>
              <a:t>February 23, 2021 </a:t>
            </a:r>
          </a:p>
          <a:p>
            <a:r>
              <a:rPr lang="en-US" dirty="0"/>
              <a:t>10:00AM</a:t>
            </a:r>
          </a:p>
          <a:p>
            <a:endParaRPr lang="en-US" dirty="0"/>
          </a:p>
          <a:p>
            <a:r>
              <a:rPr lang="en-US" dirty="0"/>
              <a:t>Sponsored by: Variety Attractions </a:t>
            </a:r>
          </a:p>
        </p:txBody>
      </p:sp>
      <p:pic>
        <p:nvPicPr>
          <p:cNvPr id="1026" name="Picture 2" descr="Image result for ohio fair managers association logo">
            <a:extLst>
              <a:ext uri="{FF2B5EF4-FFF2-40B4-BE49-F238E27FC236}">
                <a16:creationId xmlns:a16="http://schemas.microsoft.com/office/drawing/2014/main" id="{FFFF49AD-F179-4114-B49E-BC67EC3192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069" y="3535845"/>
            <a:ext cx="3322155" cy="33221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variety attractions logo">
            <a:extLst>
              <a:ext uri="{FF2B5EF4-FFF2-40B4-BE49-F238E27FC236}">
                <a16:creationId xmlns:a16="http://schemas.microsoft.com/office/drawing/2014/main" id="{94A3D3EA-B90C-4D97-AC40-D35959EE555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616" b="19668"/>
          <a:stretch/>
        </p:blipFill>
        <p:spPr bwMode="auto">
          <a:xfrm>
            <a:off x="8852452" y="3738972"/>
            <a:ext cx="2729948" cy="2820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5553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0464B-FC14-4B08-B697-3862C4E879BB}"/>
              </a:ext>
            </a:extLst>
          </p:cNvPr>
          <p:cNvSpPr>
            <a:spLocks noGrp="1"/>
          </p:cNvSpPr>
          <p:nvPr>
            <p:ph type="title"/>
          </p:nvPr>
        </p:nvSpPr>
        <p:spPr/>
        <p:txBody>
          <a:bodyPr/>
          <a:lstStyle/>
          <a:p>
            <a:r>
              <a:rPr lang="en-US" dirty="0"/>
              <a:t>Contract Considerations</a:t>
            </a:r>
          </a:p>
        </p:txBody>
      </p:sp>
      <p:sp>
        <p:nvSpPr>
          <p:cNvPr id="3" name="Content Placeholder 2">
            <a:extLst>
              <a:ext uri="{FF2B5EF4-FFF2-40B4-BE49-F238E27FC236}">
                <a16:creationId xmlns:a16="http://schemas.microsoft.com/office/drawing/2014/main" id="{0510CDB9-D9CF-4891-9275-193E47665AB1}"/>
              </a:ext>
            </a:extLst>
          </p:cNvPr>
          <p:cNvSpPr>
            <a:spLocks noGrp="1"/>
          </p:cNvSpPr>
          <p:nvPr>
            <p:ph idx="1"/>
          </p:nvPr>
        </p:nvSpPr>
        <p:spPr/>
        <p:txBody>
          <a:bodyPr/>
          <a:lstStyle/>
          <a:p>
            <a:r>
              <a:rPr lang="en-US" dirty="0"/>
              <a:t>Include COVID-19 provisions</a:t>
            </a:r>
          </a:p>
          <a:p>
            <a:pPr lvl="1"/>
            <a:r>
              <a:rPr lang="en-US" dirty="0"/>
              <a:t>Concession-Vendor </a:t>
            </a:r>
          </a:p>
          <a:p>
            <a:pPr lvl="1"/>
            <a:r>
              <a:rPr lang="en-US" dirty="0"/>
              <a:t>Entertainment </a:t>
            </a:r>
          </a:p>
          <a:p>
            <a:pPr lvl="1"/>
            <a:r>
              <a:rPr lang="en-US" dirty="0"/>
              <a:t>Exhibitor </a:t>
            </a:r>
          </a:p>
          <a:p>
            <a:r>
              <a:rPr lang="en-US" dirty="0"/>
              <a:t>Force Majeure provision </a:t>
            </a:r>
          </a:p>
          <a:p>
            <a:endParaRPr lang="en-US" dirty="0"/>
          </a:p>
          <a:p>
            <a:r>
              <a:rPr lang="en-US" dirty="0"/>
              <a:t>Disclaimer-Assumption of the Risk provision </a:t>
            </a:r>
          </a:p>
        </p:txBody>
      </p:sp>
      <p:sp>
        <p:nvSpPr>
          <p:cNvPr id="4" name="Slide Number Placeholder 3">
            <a:extLst>
              <a:ext uri="{FF2B5EF4-FFF2-40B4-BE49-F238E27FC236}">
                <a16:creationId xmlns:a16="http://schemas.microsoft.com/office/drawing/2014/main" id="{5EBC8985-320A-40B9-96F2-E8F602E7A14E}"/>
              </a:ext>
            </a:extLst>
          </p:cNvPr>
          <p:cNvSpPr>
            <a:spLocks noGrp="1"/>
          </p:cNvSpPr>
          <p:nvPr>
            <p:ph type="sldNum" sz="quarter" idx="12"/>
          </p:nvPr>
        </p:nvSpPr>
        <p:spPr/>
        <p:txBody>
          <a:bodyPr/>
          <a:lstStyle/>
          <a:p>
            <a:fld id="{4780CBF5-E8C0-4C06-B53C-BDD74F9C49A0}" type="slidenum">
              <a:rPr lang="en-US" smtClean="0"/>
              <a:t>2</a:t>
            </a:fld>
            <a:endParaRPr lang="en-US"/>
          </a:p>
        </p:txBody>
      </p:sp>
    </p:spTree>
    <p:extLst>
      <p:ext uri="{BB962C8B-B14F-4D97-AF65-F5344CB8AC3E}">
        <p14:creationId xmlns:p14="http://schemas.microsoft.com/office/powerpoint/2010/main" val="1745018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A6BC6-322C-4A06-A66B-565D4DE6D2DE}"/>
              </a:ext>
            </a:extLst>
          </p:cNvPr>
          <p:cNvSpPr>
            <a:spLocks noGrp="1"/>
          </p:cNvSpPr>
          <p:nvPr>
            <p:ph type="title"/>
          </p:nvPr>
        </p:nvSpPr>
        <p:spPr/>
        <p:txBody>
          <a:bodyPr/>
          <a:lstStyle/>
          <a:p>
            <a:r>
              <a:rPr lang="en-US" dirty="0"/>
              <a:t>Force Majeure Provision </a:t>
            </a:r>
          </a:p>
        </p:txBody>
      </p:sp>
      <p:sp>
        <p:nvSpPr>
          <p:cNvPr id="3" name="Content Placeholder 2">
            <a:extLst>
              <a:ext uri="{FF2B5EF4-FFF2-40B4-BE49-F238E27FC236}">
                <a16:creationId xmlns:a16="http://schemas.microsoft.com/office/drawing/2014/main" id="{E5F6BA69-EACD-4E3A-8173-72757F5A492E}"/>
              </a:ext>
            </a:extLst>
          </p:cNvPr>
          <p:cNvSpPr>
            <a:spLocks noGrp="1"/>
          </p:cNvSpPr>
          <p:nvPr>
            <p:ph idx="1"/>
          </p:nvPr>
        </p:nvSpPr>
        <p:spPr/>
        <p:txBody>
          <a:bodyPr>
            <a:normAutofit fontScale="92500" lnSpcReduction="20000"/>
          </a:bodyPr>
          <a:lstStyle/>
          <a:p>
            <a:r>
              <a:rPr lang="en-US" dirty="0"/>
              <a:t>In the event of a force majeure or the threat of a force majeure, including but not limited to continuation of the Coronavirus Pandemic (COVID-19), epidemics, uncontrolled viruses causing mass closures, civil disturbances, acts of God or a federal, state or county governmental ordered closure of the 2021 Lorain County Fair by the Governor of the State of Ohio, Director of the Ohio Department of Health, Lorain County Health Commissioner, President of the United States or any other duly authorized federal authority, not within the control of the Lorain County Fair, all Vendors, Exhibitors, Concessionaires, and Entertainment Artists acknowledge and agree the Lorain County Fair shall be relieved of all obligations under this contract and the Lorain County Fair may terminate this contract. All Vendors, Exhibitors, Concessionaires, and Entertainment Artists further acknowledge and agree the Lorain County Fair shall not be responsible for any damages or monetary compensation to them in the event this contract must be canceled due to a force majeure. </a:t>
            </a:r>
          </a:p>
        </p:txBody>
      </p:sp>
      <p:sp>
        <p:nvSpPr>
          <p:cNvPr id="4" name="Slide Number Placeholder 3">
            <a:extLst>
              <a:ext uri="{FF2B5EF4-FFF2-40B4-BE49-F238E27FC236}">
                <a16:creationId xmlns:a16="http://schemas.microsoft.com/office/drawing/2014/main" id="{7BA4010A-D262-4922-8961-750466D812EB}"/>
              </a:ext>
            </a:extLst>
          </p:cNvPr>
          <p:cNvSpPr>
            <a:spLocks noGrp="1"/>
          </p:cNvSpPr>
          <p:nvPr>
            <p:ph type="sldNum" sz="quarter" idx="12"/>
          </p:nvPr>
        </p:nvSpPr>
        <p:spPr/>
        <p:txBody>
          <a:bodyPr/>
          <a:lstStyle/>
          <a:p>
            <a:fld id="{4780CBF5-E8C0-4C06-B53C-BDD74F9C49A0}" type="slidenum">
              <a:rPr lang="en-US" smtClean="0"/>
              <a:t>3</a:t>
            </a:fld>
            <a:endParaRPr lang="en-US"/>
          </a:p>
        </p:txBody>
      </p:sp>
    </p:spTree>
    <p:extLst>
      <p:ext uri="{BB962C8B-B14F-4D97-AF65-F5344CB8AC3E}">
        <p14:creationId xmlns:p14="http://schemas.microsoft.com/office/powerpoint/2010/main" val="668597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34084-284C-43D6-A906-C7DE8B1E3C73}"/>
              </a:ext>
            </a:extLst>
          </p:cNvPr>
          <p:cNvSpPr>
            <a:spLocks noGrp="1"/>
          </p:cNvSpPr>
          <p:nvPr>
            <p:ph type="title"/>
          </p:nvPr>
        </p:nvSpPr>
        <p:spPr/>
        <p:txBody>
          <a:bodyPr/>
          <a:lstStyle/>
          <a:p>
            <a:r>
              <a:rPr lang="en-US" dirty="0"/>
              <a:t>Disclaimer-Assumption of the Risk</a:t>
            </a:r>
          </a:p>
        </p:txBody>
      </p:sp>
      <p:sp>
        <p:nvSpPr>
          <p:cNvPr id="3" name="Content Placeholder 2">
            <a:extLst>
              <a:ext uri="{FF2B5EF4-FFF2-40B4-BE49-F238E27FC236}">
                <a16:creationId xmlns:a16="http://schemas.microsoft.com/office/drawing/2014/main" id="{26BF75D5-A4CD-43D7-83DB-33E150D7920B}"/>
              </a:ext>
            </a:extLst>
          </p:cNvPr>
          <p:cNvSpPr>
            <a:spLocks noGrp="1"/>
          </p:cNvSpPr>
          <p:nvPr>
            <p:ph idx="1"/>
          </p:nvPr>
        </p:nvSpPr>
        <p:spPr/>
        <p:txBody>
          <a:bodyPr/>
          <a:lstStyle/>
          <a:p>
            <a:r>
              <a:rPr lang="en-US" dirty="0"/>
              <a:t>All guests and participants voluntarily assume all risks related to exposure of COVID-19 and agree to hold the Lorain County Fair and its Directors, officers, employees, agents, advisors, and volunteers harmless from any liability for illness, injury, or death. </a:t>
            </a:r>
          </a:p>
        </p:txBody>
      </p:sp>
      <p:pic>
        <p:nvPicPr>
          <p:cNvPr id="4" name="Picture 2" descr="Image result for shield and sword">
            <a:extLst>
              <a:ext uri="{FF2B5EF4-FFF2-40B4-BE49-F238E27FC236}">
                <a16:creationId xmlns:a16="http://schemas.microsoft.com/office/drawing/2014/main" id="{6409B43C-08BE-4AB4-9555-83EA1F54BD6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776"/>
          <a:stretch/>
        </p:blipFill>
        <p:spPr bwMode="auto">
          <a:xfrm>
            <a:off x="4422099" y="3629534"/>
            <a:ext cx="2678242" cy="2996118"/>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5172300C-8E8F-43C5-8146-767CB3369FC0}"/>
              </a:ext>
            </a:extLst>
          </p:cNvPr>
          <p:cNvSpPr>
            <a:spLocks noGrp="1"/>
          </p:cNvSpPr>
          <p:nvPr>
            <p:ph type="sldNum" sz="quarter" idx="12"/>
          </p:nvPr>
        </p:nvSpPr>
        <p:spPr/>
        <p:txBody>
          <a:bodyPr/>
          <a:lstStyle/>
          <a:p>
            <a:fld id="{4780CBF5-E8C0-4C06-B53C-BDD74F9C49A0}" type="slidenum">
              <a:rPr lang="en-US" smtClean="0"/>
              <a:t>4</a:t>
            </a:fld>
            <a:endParaRPr lang="en-US"/>
          </a:p>
        </p:txBody>
      </p:sp>
    </p:spTree>
    <p:extLst>
      <p:ext uri="{BB962C8B-B14F-4D97-AF65-F5344CB8AC3E}">
        <p14:creationId xmlns:p14="http://schemas.microsoft.com/office/powerpoint/2010/main" val="386410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EF87E655-CC80-430B-AF87-195B50F4B9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2" name="Slide Number Placeholder 1">
            <a:extLst>
              <a:ext uri="{FF2B5EF4-FFF2-40B4-BE49-F238E27FC236}">
                <a16:creationId xmlns:a16="http://schemas.microsoft.com/office/drawing/2014/main" id="{50F8E3A5-A386-4592-94ED-1DF187C86199}"/>
              </a:ext>
            </a:extLst>
          </p:cNvPr>
          <p:cNvSpPr>
            <a:spLocks noGrp="1"/>
          </p:cNvSpPr>
          <p:nvPr>
            <p:ph type="sldNum" sz="quarter" idx="12"/>
          </p:nvPr>
        </p:nvSpPr>
        <p:spPr/>
        <p:txBody>
          <a:bodyPr/>
          <a:lstStyle/>
          <a:p>
            <a:fld id="{4780CBF5-E8C0-4C06-B53C-BDD74F9C49A0}" type="slidenum">
              <a:rPr lang="en-US" smtClean="0"/>
              <a:t>5</a:t>
            </a:fld>
            <a:endParaRPr lang="en-US"/>
          </a:p>
        </p:txBody>
      </p:sp>
    </p:spTree>
    <p:extLst>
      <p:ext uri="{BB962C8B-B14F-4D97-AF65-F5344CB8AC3E}">
        <p14:creationId xmlns:p14="http://schemas.microsoft.com/office/powerpoint/2010/main" val="1891202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45D61-4D81-4507-84B8-B46C0D2EC5AA}"/>
              </a:ext>
            </a:extLst>
          </p:cNvPr>
          <p:cNvSpPr>
            <a:spLocks noGrp="1"/>
          </p:cNvSpPr>
          <p:nvPr>
            <p:ph type="title"/>
          </p:nvPr>
        </p:nvSpPr>
        <p:spPr/>
        <p:txBody>
          <a:bodyPr/>
          <a:lstStyle/>
          <a:p>
            <a:r>
              <a:rPr lang="en-US" dirty="0"/>
              <a:t>Immunity-Liability Protection </a:t>
            </a:r>
          </a:p>
        </p:txBody>
      </p:sp>
      <p:sp>
        <p:nvSpPr>
          <p:cNvPr id="3" name="Content Placeholder 2">
            <a:extLst>
              <a:ext uri="{FF2B5EF4-FFF2-40B4-BE49-F238E27FC236}">
                <a16:creationId xmlns:a16="http://schemas.microsoft.com/office/drawing/2014/main" id="{BADCB293-66AE-4108-8DF5-1521C7B890E1}"/>
              </a:ext>
            </a:extLst>
          </p:cNvPr>
          <p:cNvSpPr>
            <a:spLocks noGrp="1"/>
          </p:cNvSpPr>
          <p:nvPr>
            <p:ph idx="1"/>
          </p:nvPr>
        </p:nvSpPr>
        <p:spPr/>
        <p:txBody>
          <a:bodyPr>
            <a:normAutofit lnSpcReduction="10000"/>
          </a:bodyPr>
          <a:lstStyle/>
          <a:p>
            <a:r>
              <a:rPr lang="en-US" dirty="0"/>
              <a:t>HB 606 protects fairs and agricultural societies from COVID-19 related legal claims and lawsuits. The legislation provides all persons (which include individuals, corporations, associations, societies, partnerships, and business trusts) are protected from legal claims and lawsuits for COVID-19 exposure, transmission, or contraction at your fair. The immunity protection is effective through September 30, 2021. </a:t>
            </a:r>
          </a:p>
          <a:p>
            <a:r>
              <a:rPr lang="en-US" dirty="0"/>
              <a:t>To obtain immunity-liability protection, you must have masking, hand sanitizing, handwashing, and social distancing rules and policies in place. There must be signage reinforcing the use of these items. </a:t>
            </a:r>
          </a:p>
          <a:p>
            <a:r>
              <a:rPr lang="en-US" dirty="0"/>
              <a:t>Don’t forget your operational guidance plan approved by your local health department. </a:t>
            </a:r>
          </a:p>
        </p:txBody>
      </p:sp>
      <p:sp>
        <p:nvSpPr>
          <p:cNvPr id="4" name="Slide Number Placeholder 3">
            <a:extLst>
              <a:ext uri="{FF2B5EF4-FFF2-40B4-BE49-F238E27FC236}">
                <a16:creationId xmlns:a16="http://schemas.microsoft.com/office/drawing/2014/main" id="{FB299151-D3D4-4A29-94B4-00E5F221B6CB}"/>
              </a:ext>
            </a:extLst>
          </p:cNvPr>
          <p:cNvSpPr>
            <a:spLocks noGrp="1"/>
          </p:cNvSpPr>
          <p:nvPr>
            <p:ph type="sldNum" sz="quarter" idx="12"/>
          </p:nvPr>
        </p:nvSpPr>
        <p:spPr/>
        <p:txBody>
          <a:bodyPr/>
          <a:lstStyle/>
          <a:p>
            <a:fld id="{4780CBF5-E8C0-4C06-B53C-BDD74F9C49A0}" type="slidenum">
              <a:rPr lang="en-US" smtClean="0"/>
              <a:t>6</a:t>
            </a:fld>
            <a:endParaRPr lang="en-US"/>
          </a:p>
        </p:txBody>
      </p:sp>
    </p:spTree>
    <p:extLst>
      <p:ext uri="{BB962C8B-B14F-4D97-AF65-F5344CB8AC3E}">
        <p14:creationId xmlns:p14="http://schemas.microsoft.com/office/powerpoint/2010/main" val="4198393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B16EB-C949-4DC2-92D6-9E0986A08EDB}"/>
              </a:ext>
            </a:extLst>
          </p:cNvPr>
          <p:cNvSpPr>
            <a:spLocks noGrp="1"/>
          </p:cNvSpPr>
          <p:nvPr>
            <p:ph type="title"/>
          </p:nvPr>
        </p:nvSpPr>
        <p:spPr/>
        <p:txBody>
          <a:bodyPr/>
          <a:lstStyle/>
          <a:p>
            <a:r>
              <a:rPr lang="en-US" dirty="0"/>
              <a:t>Signage-Notices-Promotional Materials </a:t>
            </a:r>
          </a:p>
        </p:txBody>
      </p:sp>
      <p:sp>
        <p:nvSpPr>
          <p:cNvPr id="3" name="Content Placeholder 2">
            <a:extLst>
              <a:ext uri="{FF2B5EF4-FFF2-40B4-BE49-F238E27FC236}">
                <a16:creationId xmlns:a16="http://schemas.microsoft.com/office/drawing/2014/main" id="{7DFE8B54-6209-462D-B99C-8C78470AADDF}"/>
              </a:ext>
            </a:extLst>
          </p:cNvPr>
          <p:cNvSpPr>
            <a:spLocks noGrp="1"/>
          </p:cNvSpPr>
          <p:nvPr>
            <p:ph idx="1"/>
          </p:nvPr>
        </p:nvSpPr>
        <p:spPr/>
        <p:txBody>
          <a:bodyPr/>
          <a:lstStyle/>
          <a:p>
            <a:r>
              <a:rPr lang="en-US" dirty="0"/>
              <a:t>Include assumption of the risk language</a:t>
            </a:r>
          </a:p>
          <a:p>
            <a:r>
              <a:rPr lang="en-US" dirty="0"/>
              <a:t>Include notice requirements for masking, hand sanitizing, washing, and social distancing</a:t>
            </a:r>
          </a:p>
          <a:p>
            <a:r>
              <a:rPr lang="en-US" dirty="0"/>
              <a:t>Disclaimers and notices should be included in all signage, advertisements, promotional materials, websites, Facebook, other social media sites, and premium books. </a:t>
            </a:r>
          </a:p>
        </p:txBody>
      </p:sp>
      <p:sp>
        <p:nvSpPr>
          <p:cNvPr id="4" name="Slide Number Placeholder 3">
            <a:extLst>
              <a:ext uri="{FF2B5EF4-FFF2-40B4-BE49-F238E27FC236}">
                <a16:creationId xmlns:a16="http://schemas.microsoft.com/office/drawing/2014/main" id="{9CDC3BA4-A670-480C-86ED-6E67206CF301}"/>
              </a:ext>
            </a:extLst>
          </p:cNvPr>
          <p:cNvSpPr>
            <a:spLocks noGrp="1"/>
          </p:cNvSpPr>
          <p:nvPr>
            <p:ph type="sldNum" sz="quarter" idx="12"/>
          </p:nvPr>
        </p:nvSpPr>
        <p:spPr/>
        <p:txBody>
          <a:bodyPr/>
          <a:lstStyle/>
          <a:p>
            <a:fld id="{4780CBF5-E8C0-4C06-B53C-BDD74F9C49A0}" type="slidenum">
              <a:rPr lang="en-US" smtClean="0"/>
              <a:t>7</a:t>
            </a:fld>
            <a:endParaRPr lang="en-US"/>
          </a:p>
        </p:txBody>
      </p:sp>
    </p:spTree>
    <p:extLst>
      <p:ext uri="{BB962C8B-B14F-4D97-AF65-F5344CB8AC3E}">
        <p14:creationId xmlns:p14="http://schemas.microsoft.com/office/powerpoint/2010/main" val="3657853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0AB5E-8373-46C7-905A-4A1A8F1E4357}"/>
              </a:ext>
            </a:extLst>
          </p:cNvPr>
          <p:cNvSpPr>
            <a:spLocks noGrp="1"/>
          </p:cNvSpPr>
          <p:nvPr>
            <p:ph type="title"/>
          </p:nvPr>
        </p:nvSpPr>
        <p:spPr/>
        <p:txBody>
          <a:bodyPr/>
          <a:lstStyle/>
          <a:p>
            <a:r>
              <a:rPr lang="en-US" dirty="0"/>
              <a:t>Offseason Fundraising </a:t>
            </a:r>
          </a:p>
        </p:txBody>
      </p:sp>
      <p:sp>
        <p:nvSpPr>
          <p:cNvPr id="3" name="Content Placeholder 2">
            <a:extLst>
              <a:ext uri="{FF2B5EF4-FFF2-40B4-BE49-F238E27FC236}">
                <a16:creationId xmlns:a16="http://schemas.microsoft.com/office/drawing/2014/main" id="{7DFE8D5F-C144-4B0F-A81C-0211FBC0398F}"/>
              </a:ext>
            </a:extLst>
          </p:cNvPr>
          <p:cNvSpPr>
            <a:spLocks noGrp="1"/>
          </p:cNvSpPr>
          <p:nvPr>
            <p:ph idx="1"/>
          </p:nvPr>
        </p:nvSpPr>
        <p:spPr/>
        <p:txBody>
          <a:bodyPr/>
          <a:lstStyle/>
          <a:p>
            <a:r>
              <a:rPr lang="en-US" dirty="0"/>
              <a:t>Offseason fundraising now more than ever is critical to all fairs’ survival. </a:t>
            </a:r>
          </a:p>
          <a:p>
            <a:r>
              <a:rPr lang="en-US" dirty="0"/>
              <a:t>HB 665 specifically permits fairs to do fundraising as long as the fundraising is for the “</a:t>
            </a:r>
            <a:r>
              <a:rPr lang="en-US" u="sng" dirty="0"/>
              <a:t>benefit of the society</a:t>
            </a:r>
            <a:r>
              <a:rPr lang="en-US" dirty="0"/>
              <a:t>”. </a:t>
            </a:r>
          </a:p>
          <a:p>
            <a:r>
              <a:rPr lang="en-US" dirty="0"/>
              <a:t>Tickets may be sold by Directors, officers, and employees. </a:t>
            </a:r>
          </a:p>
          <a:p>
            <a:r>
              <a:rPr lang="en-US" dirty="0" err="1"/>
              <a:t>Fairboards</a:t>
            </a:r>
            <a:r>
              <a:rPr lang="en-US" dirty="0"/>
              <a:t> should develop a written policy for selling tickets for fundraisers outside of the fair office. </a:t>
            </a:r>
          </a:p>
        </p:txBody>
      </p:sp>
      <p:sp>
        <p:nvSpPr>
          <p:cNvPr id="4" name="Slide Number Placeholder 3">
            <a:extLst>
              <a:ext uri="{FF2B5EF4-FFF2-40B4-BE49-F238E27FC236}">
                <a16:creationId xmlns:a16="http://schemas.microsoft.com/office/drawing/2014/main" id="{21B73C32-E891-4358-BE9E-B957CB4EA9A4}"/>
              </a:ext>
            </a:extLst>
          </p:cNvPr>
          <p:cNvSpPr>
            <a:spLocks noGrp="1"/>
          </p:cNvSpPr>
          <p:nvPr>
            <p:ph type="sldNum" sz="quarter" idx="12"/>
          </p:nvPr>
        </p:nvSpPr>
        <p:spPr/>
        <p:txBody>
          <a:bodyPr/>
          <a:lstStyle/>
          <a:p>
            <a:fld id="{4780CBF5-E8C0-4C06-B53C-BDD74F9C49A0}" type="slidenum">
              <a:rPr lang="en-US" smtClean="0"/>
              <a:t>8</a:t>
            </a:fld>
            <a:endParaRPr lang="en-US"/>
          </a:p>
        </p:txBody>
      </p:sp>
    </p:spTree>
    <p:extLst>
      <p:ext uri="{BB962C8B-B14F-4D97-AF65-F5344CB8AC3E}">
        <p14:creationId xmlns:p14="http://schemas.microsoft.com/office/powerpoint/2010/main" val="2606665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E222A-B84D-414F-8096-C5B192F1D274}"/>
              </a:ext>
            </a:extLst>
          </p:cNvPr>
          <p:cNvSpPr>
            <a:spLocks noGrp="1"/>
          </p:cNvSpPr>
          <p:nvPr>
            <p:ph type="title"/>
          </p:nvPr>
        </p:nvSpPr>
        <p:spPr/>
        <p:txBody>
          <a:bodyPr/>
          <a:lstStyle/>
          <a:p>
            <a:r>
              <a:rPr lang="en-US" dirty="0"/>
              <a:t>Fundraising Ideas</a:t>
            </a:r>
          </a:p>
        </p:txBody>
      </p:sp>
      <p:sp>
        <p:nvSpPr>
          <p:cNvPr id="3" name="Content Placeholder 2">
            <a:extLst>
              <a:ext uri="{FF2B5EF4-FFF2-40B4-BE49-F238E27FC236}">
                <a16:creationId xmlns:a16="http://schemas.microsoft.com/office/drawing/2014/main" id="{FB70668E-DE31-4E84-8FE9-F2870920E76F}"/>
              </a:ext>
            </a:extLst>
          </p:cNvPr>
          <p:cNvSpPr>
            <a:spLocks noGrp="1"/>
          </p:cNvSpPr>
          <p:nvPr>
            <p:ph sz="half" idx="1"/>
          </p:nvPr>
        </p:nvSpPr>
        <p:spPr/>
        <p:txBody>
          <a:bodyPr/>
          <a:lstStyle/>
          <a:p>
            <a:r>
              <a:rPr lang="en-US" dirty="0"/>
              <a:t>Offseason storage</a:t>
            </a:r>
          </a:p>
          <a:p>
            <a:r>
              <a:rPr lang="en-US" dirty="0"/>
              <a:t>Fair Hall and building rentals</a:t>
            </a:r>
          </a:p>
          <a:p>
            <a:r>
              <a:rPr lang="en-US" dirty="0"/>
              <a:t>Grounds rentals</a:t>
            </a:r>
          </a:p>
          <a:p>
            <a:r>
              <a:rPr lang="en-US" dirty="0"/>
              <a:t>Flea Markets</a:t>
            </a:r>
          </a:p>
          <a:p>
            <a:r>
              <a:rPr lang="en-US" dirty="0"/>
              <a:t>Concerts </a:t>
            </a:r>
          </a:p>
          <a:p>
            <a:r>
              <a:rPr lang="en-US" dirty="0"/>
              <a:t>Fair food weekends </a:t>
            </a:r>
          </a:p>
          <a:p>
            <a:r>
              <a:rPr lang="en-US" dirty="0"/>
              <a:t>Reverse raffles </a:t>
            </a:r>
          </a:p>
          <a:p>
            <a:r>
              <a:rPr lang="en-US" dirty="0"/>
              <a:t>Fireworks </a:t>
            </a:r>
          </a:p>
        </p:txBody>
      </p:sp>
      <p:sp>
        <p:nvSpPr>
          <p:cNvPr id="4" name="Content Placeholder 3">
            <a:extLst>
              <a:ext uri="{FF2B5EF4-FFF2-40B4-BE49-F238E27FC236}">
                <a16:creationId xmlns:a16="http://schemas.microsoft.com/office/drawing/2014/main" id="{C89B0B40-EA01-40E7-AB93-122069FCFD75}"/>
              </a:ext>
            </a:extLst>
          </p:cNvPr>
          <p:cNvSpPr>
            <a:spLocks noGrp="1"/>
          </p:cNvSpPr>
          <p:nvPr>
            <p:ph sz="half" idx="2"/>
          </p:nvPr>
        </p:nvSpPr>
        <p:spPr/>
        <p:txBody>
          <a:bodyPr/>
          <a:lstStyle/>
          <a:p>
            <a:r>
              <a:rPr lang="en-US" dirty="0"/>
              <a:t>Night at the races</a:t>
            </a:r>
          </a:p>
          <a:p>
            <a:r>
              <a:rPr lang="en-US" dirty="0"/>
              <a:t>Rib burn off </a:t>
            </a:r>
          </a:p>
          <a:p>
            <a:r>
              <a:rPr lang="en-US" dirty="0"/>
              <a:t>Pig or steer roast</a:t>
            </a:r>
          </a:p>
          <a:p>
            <a:r>
              <a:rPr lang="en-US" dirty="0"/>
              <a:t>Night at the movies</a:t>
            </a:r>
          </a:p>
          <a:p>
            <a:r>
              <a:rPr lang="en-US" dirty="0"/>
              <a:t>Gun shows </a:t>
            </a:r>
          </a:p>
          <a:p>
            <a:r>
              <a:rPr lang="en-US" dirty="0"/>
              <a:t>Demo derbies </a:t>
            </a:r>
          </a:p>
          <a:p>
            <a:r>
              <a:rPr lang="en-US" dirty="0"/>
              <a:t>Christmas lights drive thru</a:t>
            </a:r>
          </a:p>
          <a:p>
            <a:r>
              <a:rPr lang="en-US" dirty="0"/>
              <a:t>Car shows</a:t>
            </a:r>
          </a:p>
        </p:txBody>
      </p:sp>
      <p:sp>
        <p:nvSpPr>
          <p:cNvPr id="5" name="Slide Number Placeholder 4">
            <a:extLst>
              <a:ext uri="{FF2B5EF4-FFF2-40B4-BE49-F238E27FC236}">
                <a16:creationId xmlns:a16="http://schemas.microsoft.com/office/drawing/2014/main" id="{8D011C3D-8128-4189-B53C-602F422D66E4}"/>
              </a:ext>
            </a:extLst>
          </p:cNvPr>
          <p:cNvSpPr>
            <a:spLocks noGrp="1"/>
          </p:cNvSpPr>
          <p:nvPr>
            <p:ph type="sldNum" sz="quarter" idx="12"/>
          </p:nvPr>
        </p:nvSpPr>
        <p:spPr/>
        <p:txBody>
          <a:bodyPr/>
          <a:lstStyle/>
          <a:p>
            <a:fld id="{4780CBF5-E8C0-4C06-B53C-BDD74F9C49A0}" type="slidenum">
              <a:rPr lang="en-US" smtClean="0"/>
              <a:t>9</a:t>
            </a:fld>
            <a:endParaRPr lang="en-US"/>
          </a:p>
        </p:txBody>
      </p:sp>
    </p:spTree>
    <p:extLst>
      <p:ext uri="{BB962C8B-B14F-4D97-AF65-F5344CB8AC3E}">
        <p14:creationId xmlns:p14="http://schemas.microsoft.com/office/powerpoint/2010/main" val="3330009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BA4CC-299D-418B-B7CD-DCD5CFB12001}"/>
              </a:ext>
            </a:extLst>
          </p:cNvPr>
          <p:cNvSpPr>
            <a:spLocks noGrp="1"/>
          </p:cNvSpPr>
          <p:nvPr>
            <p:ph type="title"/>
          </p:nvPr>
        </p:nvSpPr>
        <p:spPr/>
        <p:txBody>
          <a:bodyPr/>
          <a:lstStyle/>
          <a:p>
            <a:r>
              <a:rPr lang="en-US" dirty="0"/>
              <a:t>Beer Sales</a:t>
            </a:r>
          </a:p>
        </p:txBody>
      </p:sp>
      <p:sp>
        <p:nvSpPr>
          <p:cNvPr id="3" name="Content Placeholder 2">
            <a:extLst>
              <a:ext uri="{FF2B5EF4-FFF2-40B4-BE49-F238E27FC236}">
                <a16:creationId xmlns:a16="http://schemas.microsoft.com/office/drawing/2014/main" id="{2CC76D13-E4D8-467E-85E9-E44E464BE920}"/>
              </a:ext>
            </a:extLst>
          </p:cNvPr>
          <p:cNvSpPr>
            <a:spLocks noGrp="1"/>
          </p:cNvSpPr>
          <p:nvPr>
            <p:ph idx="1"/>
          </p:nvPr>
        </p:nvSpPr>
        <p:spPr/>
        <p:txBody>
          <a:bodyPr/>
          <a:lstStyle/>
          <a:p>
            <a:r>
              <a:rPr lang="en-US" dirty="0"/>
              <a:t>A great way to increase revenue at your fair and offseason events</a:t>
            </a:r>
          </a:p>
          <a:p>
            <a:r>
              <a:rPr lang="en-US" dirty="0"/>
              <a:t>Almost every family event and activity have beer, seltzer, and wine cooler sales. </a:t>
            </a:r>
          </a:p>
          <a:p>
            <a:r>
              <a:rPr lang="en-US" dirty="0"/>
              <a:t>Good news HB 665 eliminated statutory provisions requiring fairs to use beer sale revenue to pay for insurance on buildings first. Profit and revenue derived from beer sales can now be used by fairs for whatever they please. </a:t>
            </a:r>
          </a:p>
          <a:p>
            <a:r>
              <a:rPr lang="en-US" dirty="0"/>
              <a:t>To comply with Restart Ohio and COVID-19 safety guidelines, aluminum cans and twist off aluminum bottles are likely the better option for beer, seltzer, and wine cooler sales. </a:t>
            </a:r>
          </a:p>
        </p:txBody>
      </p:sp>
      <p:sp>
        <p:nvSpPr>
          <p:cNvPr id="4" name="Slide Number Placeholder 3">
            <a:extLst>
              <a:ext uri="{FF2B5EF4-FFF2-40B4-BE49-F238E27FC236}">
                <a16:creationId xmlns:a16="http://schemas.microsoft.com/office/drawing/2014/main" id="{754D77F5-D6C7-4C08-AC4E-150315B6862C}"/>
              </a:ext>
            </a:extLst>
          </p:cNvPr>
          <p:cNvSpPr>
            <a:spLocks noGrp="1"/>
          </p:cNvSpPr>
          <p:nvPr>
            <p:ph type="sldNum" sz="quarter" idx="12"/>
          </p:nvPr>
        </p:nvSpPr>
        <p:spPr/>
        <p:txBody>
          <a:bodyPr/>
          <a:lstStyle/>
          <a:p>
            <a:fld id="{4780CBF5-E8C0-4C06-B53C-BDD74F9C49A0}" type="slidenum">
              <a:rPr lang="en-US" smtClean="0"/>
              <a:t>10</a:t>
            </a:fld>
            <a:endParaRPr lang="en-US"/>
          </a:p>
        </p:txBody>
      </p:sp>
    </p:spTree>
    <p:extLst>
      <p:ext uri="{BB962C8B-B14F-4D97-AF65-F5344CB8AC3E}">
        <p14:creationId xmlns:p14="http://schemas.microsoft.com/office/powerpoint/2010/main" val="1007881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F3E3B-9D10-4B75-A582-B09EB0033D59}"/>
              </a:ext>
            </a:extLst>
          </p:cNvPr>
          <p:cNvSpPr>
            <a:spLocks noGrp="1"/>
          </p:cNvSpPr>
          <p:nvPr>
            <p:ph type="title"/>
          </p:nvPr>
        </p:nvSpPr>
        <p:spPr/>
        <p:txBody>
          <a:bodyPr/>
          <a:lstStyle/>
          <a:p>
            <a:r>
              <a:rPr lang="en-US" dirty="0"/>
              <a:t>Free Money</a:t>
            </a:r>
          </a:p>
        </p:txBody>
      </p:sp>
      <p:sp>
        <p:nvSpPr>
          <p:cNvPr id="3" name="Content Placeholder 2">
            <a:extLst>
              <a:ext uri="{FF2B5EF4-FFF2-40B4-BE49-F238E27FC236}">
                <a16:creationId xmlns:a16="http://schemas.microsoft.com/office/drawing/2014/main" id="{2216E97A-102B-4649-98E4-10B4AA54467B}"/>
              </a:ext>
            </a:extLst>
          </p:cNvPr>
          <p:cNvSpPr>
            <a:spLocks noGrp="1"/>
          </p:cNvSpPr>
          <p:nvPr>
            <p:ph idx="1"/>
          </p:nvPr>
        </p:nvSpPr>
        <p:spPr/>
        <p:txBody>
          <a:bodyPr/>
          <a:lstStyle/>
          <a:p>
            <a:r>
              <a:rPr lang="en-US" dirty="0"/>
              <a:t>Take advantage of any and all opportunities </a:t>
            </a:r>
          </a:p>
          <a:p>
            <a:pPr lvl="1"/>
            <a:r>
              <a:rPr lang="en-US" dirty="0"/>
              <a:t>Paycheck Protection Program (PPP) Loans</a:t>
            </a:r>
          </a:p>
          <a:p>
            <a:pPr lvl="1"/>
            <a:r>
              <a:rPr lang="en-US" dirty="0"/>
              <a:t>Coronavirus Aid, Relief and Economic Security Act (CARES Act)  </a:t>
            </a:r>
          </a:p>
          <a:p>
            <a:pPr lvl="1"/>
            <a:r>
              <a:rPr lang="en-US" dirty="0"/>
              <a:t>State of Ohio, Governor DeWine, 2021 Budget Allocation for fairs </a:t>
            </a:r>
          </a:p>
          <a:p>
            <a:pPr marL="914400" lvl="2" indent="0">
              <a:buNone/>
            </a:pPr>
            <a:r>
              <a:rPr lang="en-US" dirty="0"/>
              <a:t>(Hoping for $4.7 million)</a:t>
            </a:r>
          </a:p>
          <a:p>
            <a:pPr lvl="1"/>
            <a:r>
              <a:rPr lang="en-US" dirty="0"/>
              <a:t>Grants</a:t>
            </a:r>
          </a:p>
          <a:p>
            <a:pPr lvl="1"/>
            <a:r>
              <a:rPr lang="en-US" dirty="0"/>
              <a:t>Community Foundation Monies </a:t>
            </a:r>
          </a:p>
        </p:txBody>
      </p:sp>
      <p:pic>
        <p:nvPicPr>
          <p:cNvPr id="1026" name="Picture 2" descr="Image result for money bag">
            <a:extLst>
              <a:ext uri="{FF2B5EF4-FFF2-40B4-BE49-F238E27FC236}">
                <a16:creationId xmlns:a16="http://schemas.microsoft.com/office/drawing/2014/main" id="{E893C079-33C7-4FAF-8876-02662B242A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1789" y="3429000"/>
            <a:ext cx="2175864" cy="307582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97DC61B2-DDCC-4EB7-8159-E28988AB103D}"/>
              </a:ext>
            </a:extLst>
          </p:cNvPr>
          <p:cNvSpPr>
            <a:spLocks noGrp="1"/>
          </p:cNvSpPr>
          <p:nvPr>
            <p:ph type="sldNum" sz="quarter" idx="12"/>
          </p:nvPr>
        </p:nvSpPr>
        <p:spPr/>
        <p:txBody>
          <a:bodyPr/>
          <a:lstStyle/>
          <a:p>
            <a:fld id="{4780CBF5-E8C0-4C06-B53C-BDD74F9C49A0}" type="slidenum">
              <a:rPr lang="en-US" smtClean="0"/>
              <a:t>11</a:t>
            </a:fld>
            <a:endParaRPr lang="en-US"/>
          </a:p>
        </p:txBody>
      </p:sp>
    </p:spTree>
    <p:extLst>
      <p:ext uri="{BB962C8B-B14F-4D97-AF65-F5344CB8AC3E}">
        <p14:creationId xmlns:p14="http://schemas.microsoft.com/office/powerpoint/2010/main" val="2925804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03687-3156-4B98-8038-870FDB39B410}"/>
              </a:ext>
            </a:extLst>
          </p:cNvPr>
          <p:cNvSpPr>
            <a:spLocks noGrp="1"/>
          </p:cNvSpPr>
          <p:nvPr>
            <p:ph type="title"/>
          </p:nvPr>
        </p:nvSpPr>
        <p:spPr/>
        <p:txBody>
          <a:bodyPr/>
          <a:lstStyle/>
          <a:p>
            <a:r>
              <a:rPr lang="en-US" dirty="0"/>
              <a:t>Setting a Drop-Dead Date for a Full Fair</a:t>
            </a:r>
          </a:p>
        </p:txBody>
      </p:sp>
      <p:sp>
        <p:nvSpPr>
          <p:cNvPr id="3" name="Content Placeholder 2">
            <a:extLst>
              <a:ext uri="{FF2B5EF4-FFF2-40B4-BE49-F238E27FC236}">
                <a16:creationId xmlns:a16="http://schemas.microsoft.com/office/drawing/2014/main" id="{5D644D91-828D-4C68-86C7-6E183D337D4F}"/>
              </a:ext>
            </a:extLst>
          </p:cNvPr>
          <p:cNvSpPr>
            <a:spLocks noGrp="1"/>
          </p:cNvSpPr>
          <p:nvPr>
            <p:ph idx="1"/>
          </p:nvPr>
        </p:nvSpPr>
        <p:spPr/>
        <p:txBody>
          <a:bodyPr/>
          <a:lstStyle/>
          <a:p>
            <a:r>
              <a:rPr lang="en-US" dirty="0"/>
              <a:t>It is critical every fair decides as to when their Drop-Dead date will be to have a full fair. </a:t>
            </a:r>
          </a:p>
          <a:p>
            <a:r>
              <a:rPr lang="en-US" dirty="0"/>
              <a:t>How soon is too soon? </a:t>
            </a:r>
          </a:p>
          <a:p>
            <a:r>
              <a:rPr lang="en-US" dirty="0"/>
              <a:t>How late is too late? </a:t>
            </a:r>
          </a:p>
          <a:p>
            <a:r>
              <a:rPr lang="en-US" dirty="0"/>
              <a:t>How long do we wait for Governor DeWine’s decision? </a:t>
            </a:r>
          </a:p>
          <a:p>
            <a:r>
              <a:rPr lang="en-US" dirty="0"/>
              <a:t>How long will we be kept in limbo? </a:t>
            </a:r>
          </a:p>
          <a:p>
            <a:r>
              <a:rPr lang="en-US" dirty="0"/>
              <a:t>Call for action. We need everyone’s help now!</a:t>
            </a:r>
          </a:p>
        </p:txBody>
      </p:sp>
      <p:sp>
        <p:nvSpPr>
          <p:cNvPr id="4" name="Slide Number Placeholder 3">
            <a:extLst>
              <a:ext uri="{FF2B5EF4-FFF2-40B4-BE49-F238E27FC236}">
                <a16:creationId xmlns:a16="http://schemas.microsoft.com/office/drawing/2014/main" id="{FB03F8C5-F2FF-4086-8244-95CB77FEA93C}"/>
              </a:ext>
            </a:extLst>
          </p:cNvPr>
          <p:cNvSpPr>
            <a:spLocks noGrp="1"/>
          </p:cNvSpPr>
          <p:nvPr>
            <p:ph type="sldNum" sz="quarter" idx="12"/>
          </p:nvPr>
        </p:nvSpPr>
        <p:spPr/>
        <p:txBody>
          <a:bodyPr/>
          <a:lstStyle/>
          <a:p>
            <a:fld id="{4780CBF5-E8C0-4C06-B53C-BDD74F9C49A0}" type="slidenum">
              <a:rPr lang="en-US" smtClean="0"/>
              <a:t>12</a:t>
            </a:fld>
            <a:endParaRPr lang="en-US"/>
          </a:p>
        </p:txBody>
      </p:sp>
    </p:spTree>
    <p:extLst>
      <p:ext uri="{BB962C8B-B14F-4D97-AF65-F5344CB8AC3E}">
        <p14:creationId xmlns:p14="http://schemas.microsoft.com/office/powerpoint/2010/main" val="2269135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15CC4-1692-42F4-96AB-815325A2BF78}"/>
              </a:ext>
            </a:extLst>
          </p:cNvPr>
          <p:cNvSpPr>
            <a:spLocks noGrp="1"/>
          </p:cNvSpPr>
          <p:nvPr>
            <p:ph type="title"/>
          </p:nvPr>
        </p:nvSpPr>
        <p:spPr/>
        <p:txBody>
          <a:bodyPr/>
          <a:lstStyle/>
          <a:p>
            <a:r>
              <a:rPr lang="en-US" dirty="0"/>
              <a:t>Drop Dead Date Continued </a:t>
            </a:r>
          </a:p>
        </p:txBody>
      </p:sp>
      <p:sp>
        <p:nvSpPr>
          <p:cNvPr id="3" name="Content Placeholder 2">
            <a:extLst>
              <a:ext uri="{FF2B5EF4-FFF2-40B4-BE49-F238E27FC236}">
                <a16:creationId xmlns:a16="http://schemas.microsoft.com/office/drawing/2014/main" id="{E77B9784-9484-4BA0-896B-D7547919EB28}"/>
              </a:ext>
            </a:extLst>
          </p:cNvPr>
          <p:cNvSpPr>
            <a:spLocks noGrp="1"/>
          </p:cNvSpPr>
          <p:nvPr>
            <p:ph idx="1"/>
          </p:nvPr>
        </p:nvSpPr>
        <p:spPr/>
        <p:txBody>
          <a:bodyPr>
            <a:normAutofit lnSpcReduction="10000"/>
          </a:bodyPr>
          <a:lstStyle/>
          <a:p>
            <a:r>
              <a:rPr lang="en-US" dirty="0"/>
              <a:t>Farm and Dairy article February 17, 2021</a:t>
            </a:r>
          </a:p>
          <a:p>
            <a:pPr lvl="1"/>
            <a:r>
              <a:rPr lang="en-US" dirty="0"/>
              <a:t>Ohio legislators Don Jones (Freeport), Kyle Koehler (Springfield), Tim Schaffer (Lancaster), and Frank Hoagland (Mingo Junction) sent a letter to Governor DeWine to take immediate action to open full fairs for 2021. They stressed the fact that a decision is needed so that fairs can move forward in their preparation for 2021. This letter received support from the OFMA, GOSA, Ohio Fairs and Festivals Association, and the Ohio Farm Bureau. </a:t>
            </a:r>
          </a:p>
          <a:p>
            <a:r>
              <a:rPr lang="en-US" dirty="0"/>
              <a:t>Ohio Commodities/Agricultural Groups letter February 15, 2021 to Governor DeWine requesting plans for operation of this year’s fairs be released as soon as possible. </a:t>
            </a:r>
          </a:p>
          <a:p>
            <a:r>
              <a:rPr lang="en-US" dirty="0"/>
              <a:t>Form letters from fairs and directors are being sent to Governor DeWine (Joint Ag Group Letters-OFMA). </a:t>
            </a:r>
          </a:p>
        </p:txBody>
      </p:sp>
      <p:sp>
        <p:nvSpPr>
          <p:cNvPr id="4" name="Slide Number Placeholder 3">
            <a:extLst>
              <a:ext uri="{FF2B5EF4-FFF2-40B4-BE49-F238E27FC236}">
                <a16:creationId xmlns:a16="http://schemas.microsoft.com/office/drawing/2014/main" id="{61A3C7FD-AFC0-4BCA-B36D-D2E4F45A7E66}"/>
              </a:ext>
            </a:extLst>
          </p:cNvPr>
          <p:cNvSpPr>
            <a:spLocks noGrp="1"/>
          </p:cNvSpPr>
          <p:nvPr>
            <p:ph type="sldNum" sz="quarter" idx="12"/>
          </p:nvPr>
        </p:nvSpPr>
        <p:spPr/>
        <p:txBody>
          <a:bodyPr/>
          <a:lstStyle/>
          <a:p>
            <a:fld id="{4780CBF5-E8C0-4C06-B53C-BDD74F9C49A0}" type="slidenum">
              <a:rPr lang="en-US" smtClean="0"/>
              <a:t>13</a:t>
            </a:fld>
            <a:endParaRPr lang="en-US"/>
          </a:p>
        </p:txBody>
      </p:sp>
    </p:spTree>
    <p:extLst>
      <p:ext uri="{BB962C8B-B14F-4D97-AF65-F5344CB8AC3E}">
        <p14:creationId xmlns:p14="http://schemas.microsoft.com/office/powerpoint/2010/main" val="1424670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75D57-D438-45DE-97AB-6BF02A90CD8C}"/>
              </a:ext>
            </a:extLst>
          </p:cNvPr>
          <p:cNvSpPr>
            <a:spLocks noGrp="1"/>
          </p:cNvSpPr>
          <p:nvPr>
            <p:ph type="title"/>
          </p:nvPr>
        </p:nvSpPr>
        <p:spPr/>
        <p:txBody>
          <a:bodyPr/>
          <a:lstStyle/>
          <a:p>
            <a:r>
              <a:rPr lang="en-US" dirty="0"/>
              <a:t>Legislative Update </a:t>
            </a:r>
          </a:p>
        </p:txBody>
      </p:sp>
      <p:sp>
        <p:nvSpPr>
          <p:cNvPr id="3" name="Content Placeholder 2">
            <a:extLst>
              <a:ext uri="{FF2B5EF4-FFF2-40B4-BE49-F238E27FC236}">
                <a16:creationId xmlns:a16="http://schemas.microsoft.com/office/drawing/2014/main" id="{44D012D9-9CC2-45FB-8D64-E4415FD033F9}"/>
              </a:ext>
            </a:extLst>
          </p:cNvPr>
          <p:cNvSpPr>
            <a:spLocks noGrp="1"/>
          </p:cNvSpPr>
          <p:nvPr>
            <p:ph idx="1"/>
          </p:nvPr>
        </p:nvSpPr>
        <p:spPr/>
        <p:txBody>
          <a:bodyPr/>
          <a:lstStyle/>
          <a:p>
            <a:r>
              <a:rPr lang="en-US" dirty="0"/>
              <a:t>OFMA Winter Newsletter 2021 contains a two-page update from Amanda Sines/Government Advantage Group</a:t>
            </a:r>
          </a:p>
          <a:p>
            <a:r>
              <a:rPr lang="en-US" dirty="0"/>
              <a:t>Highlights include </a:t>
            </a:r>
          </a:p>
          <a:p>
            <a:pPr lvl="1"/>
            <a:r>
              <a:rPr lang="en-US" dirty="0"/>
              <a:t>SB 22: Creates 10-person legislative panel with authority to rescind Commissioner of Health orders if longer than 30 days. </a:t>
            </a:r>
          </a:p>
          <a:p>
            <a:pPr lvl="1"/>
            <a:r>
              <a:rPr lang="en-US" dirty="0"/>
              <a:t>Governor DeWine’s 2021 budget proposal includes $4.7 million for county and independent fairs. (This is yet to be confirmed.)</a:t>
            </a:r>
          </a:p>
          <a:p>
            <a:pPr lvl="1"/>
            <a:r>
              <a:rPr lang="en-US" dirty="0"/>
              <a:t>Virtual/electronic public meetings permitted through July 1, 2021. </a:t>
            </a:r>
          </a:p>
          <a:p>
            <a:pPr lvl="1"/>
            <a:r>
              <a:rPr lang="en-US" dirty="0"/>
              <a:t>Redbook provisions have been approved and will be out soon.</a:t>
            </a:r>
          </a:p>
        </p:txBody>
      </p:sp>
      <p:sp>
        <p:nvSpPr>
          <p:cNvPr id="4" name="Slide Number Placeholder 3">
            <a:extLst>
              <a:ext uri="{FF2B5EF4-FFF2-40B4-BE49-F238E27FC236}">
                <a16:creationId xmlns:a16="http://schemas.microsoft.com/office/drawing/2014/main" id="{542FCB75-CE83-4A6E-AC9C-53A26D838A57}"/>
              </a:ext>
            </a:extLst>
          </p:cNvPr>
          <p:cNvSpPr>
            <a:spLocks noGrp="1"/>
          </p:cNvSpPr>
          <p:nvPr>
            <p:ph type="sldNum" sz="quarter" idx="12"/>
          </p:nvPr>
        </p:nvSpPr>
        <p:spPr/>
        <p:txBody>
          <a:bodyPr/>
          <a:lstStyle/>
          <a:p>
            <a:fld id="{4780CBF5-E8C0-4C06-B53C-BDD74F9C49A0}" type="slidenum">
              <a:rPr lang="en-US" smtClean="0"/>
              <a:t>14</a:t>
            </a:fld>
            <a:endParaRPr lang="en-US"/>
          </a:p>
        </p:txBody>
      </p:sp>
    </p:spTree>
    <p:extLst>
      <p:ext uri="{BB962C8B-B14F-4D97-AF65-F5344CB8AC3E}">
        <p14:creationId xmlns:p14="http://schemas.microsoft.com/office/powerpoint/2010/main" val="405667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FF395-59B6-4659-BEE9-CDB58F31F892}"/>
              </a:ext>
            </a:extLst>
          </p:cNvPr>
          <p:cNvSpPr>
            <a:spLocks noGrp="1"/>
          </p:cNvSpPr>
          <p:nvPr>
            <p:ph type="title"/>
          </p:nvPr>
        </p:nvSpPr>
        <p:spPr/>
        <p:txBody>
          <a:bodyPr/>
          <a:lstStyle/>
          <a:p>
            <a:r>
              <a:rPr lang="en-US" dirty="0"/>
              <a:t>State of Ohio and Local Health Rules</a:t>
            </a:r>
          </a:p>
        </p:txBody>
      </p:sp>
      <p:sp>
        <p:nvSpPr>
          <p:cNvPr id="3" name="Content Placeholder 2">
            <a:extLst>
              <a:ext uri="{FF2B5EF4-FFF2-40B4-BE49-F238E27FC236}">
                <a16:creationId xmlns:a16="http://schemas.microsoft.com/office/drawing/2014/main" id="{6609B317-8109-4926-8BEC-EAC1D247AF3D}"/>
              </a:ext>
            </a:extLst>
          </p:cNvPr>
          <p:cNvSpPr>
            <a:spLocks noGrp="1"/>
          </p:cNvSpPr>
          <p:nvPr>
            <p:ph idx="1"/>
          </p:nvPr>
        </p:nvSpPr>
        <p:spPr/>
        <p:txBody>
          <a:bodyPr/>
          <a:lstStyle/>
          <a:p>
            <a:r>
              <a:rPr lang="en-US" dirty="0"/>
              <a:t>Responsible </a:t>
            </a:r>
            <a:r>
              <a:rPr lang="en-US" dirty="0" err="1"/>
              <a:t>RestartOhio</a:t>
            </a:r>
            <a:r>
              <a:rPr lang="en-US" dirty="0"/>
              <a:t> County and Independent Fairs</a:t>
            </a:r>
          </a:p>
          <a:p>
            <a:r>
              <a:rPr lang="en-US" dirty="0"/>
              <a:t>Responsible </a:t>
            </a:r>
            <a:r>
              <a:rPr lang="en-US" dirty="0" err="1"/>
              <a:t>RestartOhio</a:t>
            </a:r>
            <a:r>
              <a:rPr lang="en-US" dirty="0"/>
              <a:t> Restaurants, Bars, and Banquet &amp; Catering Facilities/Services</a:t>
            </a:r>
          </a:p>
          <a:p>
            <a:r>
              <a:rPr lang="en-US" dirty="0"/>
              <a:t>Responsible Protocols for Getting Ohio Back to Work </a:t>
            </a:r>
          </a:p>
          <a:p>
            <a:pPr marL="914400" lvl="1" indent="-457200">
              <a:buAutoNum type="arabicPeriod"/>
            </a:pPr>
            <a:r>
              <a:rPr lang="en-US" dirty="0"/>
              <a:t>Require face coverings</a:t>
            </a:r>
          </a:p>
          <a:p>
            <a:pPr marL="914400" lvl="1" indent="-457200">
              <a:buAutoNum type="arabicPeriod"/>
            </a:pPr>
            <a:r>
              <a:rPr lang="en-US" dirty="0"/>
              <a:t>Conduct daily health assessments</a:t>
            </a:r>
          </a:p>
          <a:p>
            <a:pPr marL="914400" lvl="1" indent="-457200">
              <a:buAutoNum type="arabicPeriod"/>
            </a:pPr>
            <a:r>
              <a:rPr lang="en-US" dirty="0"/>
              <a:t>Maintain good hygiene: handwashing, sanitizing, and social distancing </a:t>
            </a:r>
          </a:p>
          <a:p>
            <a:pPr marL="914400" lvl="1" indent="-457200">
              <a:buAutoNum type="arabicPeriod"/>
            </a:pPr>
            <a:r>
              <a:rPr lang="en-US" dirty="0"/>
              <a:t>Frequently clean and sanitize workplaces</a:t>
            </a:r>
          </a:p>
          <a:p>
            <a:pPr marL="914400" lvl="1" indent="-457200">
              <a:buAutoNum type="arabicPeriod"/>
            </a:pPr>
            <a:r>
              <a:rPr lang="en-US" dirty="0"/>
              <a:t>Limit meeting capacity, establish maximum capacities </a:t>
            </a:r>
          </a:p>
        </p:txBody>
      </p:sp>
      <p:sp>
        <p:nvSpPr>
          <p:cNvPr id="4" name="Slide Number Placeholder 3">
            <a:extLst>
              <a:ext uri="{FF2B5EF4-FFF2-40B4-BE49-F238E27FC236}">
                <a16:creationId xmlns:a16="http://schemas.microsoft.com/office/drawing/2014/main" id="{3A68AAE3-067C-43A3-8AB8-6C543BC1A803}"/>
              </a:ext>
            </a:extLst>
          </p:cNvPr>
          <p:cNvSpPr>
            <a:spLocks noGrp="1"/>
          </p:cNvSpPr>
          <p:nvPr>
            <p:ph type="sldNum" sz="quarter" idx="12"/>
          </p:nvPr>
        </p:nvSpPr>
        <p:spPr/>
        <p:txBody>
          <a:bodyPr/>
          <a:lstStyle/>
          <a:p>
            <a:fld id="{4780CBF5-E8C0-4C06-B53C-BDD74F9C49A0}" type="slidenum">
              <a:rPr lang="en-US" smtClean="0"/>
              <a:t>15</a:t>
            </a:fld>
            <a:endParaRPr lang="en-US"/>
          </a:p>
        </p:txBody>
      </p:sp>
    </p:spTree>
    <p:extLst>
      <p:ext uri="{BB962C8B-B14F-4D97-AF65-F5344CB8AC3E}">
        <p14:creationId xmlns:p14="http://schemas.microsoft.com/office/powerpoint/2010/main" val="3747995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DB197-74A2-43C4-AD15-E49A2E0500AF}"/>
              </a:ext>
            </a:extLst>
          </p:cNvPr>
          <p:cNvSpPr>
            <a:spLocks noGrp="1"/>
          </p:cNvSpPr>
          <p:nvPr>
            <p:ph type="title"/>
          </p:nvPr>
        </p:nvSpPr>
        <p:spPr/>
        <p:txBody>
          <a:bodyPr/>
          <a:lstStyle/>
          <a:p>
            <a:r>
              <a:rPr lang="en-US" dirty="0"/>
              <a:t>If necessary, should we participate in group litigation to force full fairs? </a:t>
            </a:r>
          </a:p>
        </p:txBody>
      </p:sp>
      <p:sp>
        <p:nvSpPr>
          <p:cNvPr id="3" name="Content Placeholder 2">
            <a:extLst>
              <a:ext uri="{FF2B5EF4-FFF2-40B4-BE49-F238E27FC236}">
                <a16:creationId xmlns:a16="http://schemas.microsoft.com/office/drawing/2014/main" id="{8057A0D4-D00F-4AB9-B504-A41C53493AE2}"/>
              </a:ext>
            </a:extLst>
          </p:cNvPr>
          <p:cNvSpPr>
            <a:spLocks noGrp="1"/>
          </p:cNvSpPr>
          <p:nvPr>
            <p:ph idx="1"/>
          </p:nvPr>
        </p:nvSpPr>
        <p:spPr/>
        <p:txBody>
          <a:bodyPr/>
          <a:lstStyle/>
          <a:p>
            <a:r>
              <a:rPr lang="en-US" dirty="0"/>
              <a:t>Bates Brothers Amusement Company Responsible Restart Legal Fund Initiative to reopen full fairs</a:t>
            </a:r>
          </a:p>
          <a:p>
            <a:pPr lvl="1"/>
            <a:r>
              <a:rPr lang="en-US" dirty="0"/>
              <a:t>Pros</a:t>
            </a:r>
          </a:p>
          <a:p>
            <a:pPr lvl="2"/>
            <a:r>
              <a:rPr lang="en-US" dirty="0"/>
              <a:t>There is strength in numbers. United we stand, divided we fall. </a:t>
            </a:r>
          </a:p>
          <a:p>
            <a:pPr lvl="2"/>
            <a:r>
              <a:rPr lang="en-US" dirty="0"/>
              <a:t>Benefits of a group include the savings of time, legal expenses, costs, and duplicate efforts. </a:t>
            </a:r>
          </a:p>
          <a:p>
            <a:pPr lvl="2"/>
            <a:r>
              <a:rPr lang="en-US" dirty="0"/>
              <a:t>Fairs, festivals, concessionaires, vendors, exhibitors, amusement ride companies, entertainment industry, games, and our entire industry have a common goal, and all should be involved in this fight. </a:t>
            </a:r>
          </a:p>
          <a:p>
            <a:pPr lvl="1"/>
            <a:r>
              <a:rPr lang="en-US" dirty="0"/>
              <a:t>Cons </a:t>
            </a:r>
          </a:p>
          <a:p>
            <a:pPr lvl="2"/>
            <a:r>
              <a:rPr lang="en-US" dirty="0"/>
              <a:t>Do all the different groups have standing to join in? </a:t>
            </a:r>
          </a:p>
          <a:p>
            <a:pPr lvl="2"/>
            <a:r>
              <a:rPr lang="en-US" dirty="0"/>
              <a:t>Potential conflicts of interest </a:t>
            </a:r>
          </a:p>
        </p:txBody>
      </p:sp>
      <p:sp>
        <p:nvSpPr>
          <p:cNvPr id="4" name="Slide Number Placeholder 3">
            <a:extLst>
              <a:ext uri="{FF2B5EF4-FFF2-40B4-BE49-F238E27FC236}">
                <a16:creationId xmlns:a16="http://schemas.microsoft.com/office/drawing/2014/main" id="{A07C37A2-6724-46A2-AA5E-419E8C2CDF17}"/>
              </a:ext>
            </a:extLst>
          </p:cNvPr>
          <p:cNvSpPr>
            <a:spLocks noGrp="1"/>
          </p:cNvSpPr>
          <p:nvPr>
            <p:ph type="sldNum" sz="quarter" idx="12"/>
          </p:nvPr>
        </p:nvSpPr>
        <p:spPr/>
        <p:txBody>
          <a:bodyPr/>
          <a:lstStyle/>
          <a:p>
            <a:fld id="{4780CBF5-E8C0-4C06-B53C-BDD74F9C49A0}" type="slidenum">
              <a:rPr lang="en-US" smtClean="0"/>
              <a:t>16</a:t>
            </a:fld>
            <a:endParaRPr lang="en-US"/>
          </a:p>
        </p:txBody>
      </p:sp>
    </p:spTree>
    <p:extLst>
      <p:ext uri="{BB962C8B-B14F-4D97-AF65-F5344CB8AC3E}">
        <p14:creationId xmlns:p14="http://schemas.microsoft.com/office/powerpoint/2010/main" val="631952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3FEFC-9E3A-46D4-A975-5BCBFFC2F305}"/>
              </a:ext>
            </a:extLst>
          </p:cNvPr>
          <p:cNvSpPr>
            <a:spLocks noGrp="1"/>
          </p:cNvSpPr>
          <p:nvPr>
            <p:ph type="title"/>
          </p:nvPr>
        </p:nvSpPr>
        <p:spPr/>
        <p:txBody>
          <a:bodyPr/>
          <a:lstStyle/>
          <a:p>
            <a:r>
              <a:rPr lang="en-US" dirty="0"/>
              <a:t>Gift Card Giveaway </a:t>
            </a:r>
          </a:p>
        </p:txBody>
      </p:sp>
      <p:sp>
        <p:nvSpPr>
          <p:cNvPr id="3" name="Content Placeholder 2">
            <a:extLst>
              <a:ext uri="{FF2B5EF4-FFF2-40B4-BE49-F238E27FC236}">
                <a16:creationId xmlns:a16="http://schemas.microsoft.com/office/drawing/2014/main" id="{778C4C55-D057-4499-911F-EBC4A6D06457}"/>
              </a:ext>
            </a:extLst>
          </p:cNvPr>
          <p:cNvSpPr>
            <a:spLocks noGrp="1"/>
          </p:cNvSpPr>
          <p:nvPr>
            <p:ph idx="1"/>
          </p:nvPr>
        </p:nvSpPr>
        <p:spPr/>
        <p:txBody>
          <a:bodyPr/>
          <a:lstStyle/>
          <a:p>
            <a:r>
              <a:rPr lang="en-US" dirty="0"/>
              <a:t>Pay attention to the songs being played before the start of the program. </a:t>
            </a:r>
          </a:p>
          <a:p>
            <a:r>
              <a:rPr lang="en-US" dirty="0"/>
              <a:t>A question about each song will be asked, and gift cards will be given away to Texas Roadhouse for the first correct answer.</a:t>
            </a:r>
          </a:p>
          <a:p>
            <a:pPr marL="0" indent="0">
              <a:buNone/>
            </a:pPr>
            <a:r>
              <a:rPr lang="en-US" dirty="0"/>
              <a:t> </a:t>
            </a:r>
          </a:p>
        </p:txBody>
      </p:sp>
      <p:sp>
        <p:nvSpPr>
          <p:cNvPr id="4" name="Slide Number Placeholder 3">
            <a:extLst>
              <a:ext uri="{FF2B5EF4-FFF2-40B4-BE49-F238E27FC236}">
                <a16:creationId xmlns:a16="http://schemas.microsoft.com/office/drawing/2014/main" id="{7F078C7F-FD58-4F6B-8617-C19FF6D3BDC9}"/>
              </a:ext>
            </a:extLst>
          </p:cNvPr>
          <p:cNvSpPr>
            <a:spLocks noGrp="1"/>
          </p:cNvSpPr>
          <p:nvPr>
            <p:ph type="sldNum" sz="quarter" idx="12"/>
          </p:nvPr>
        </p:nvSpPr>
        <p:spPr/>
        <p:txBody>
          <a:bodyPr/>
          <a:lstStyle/>
          <a:p>
            <a:fld id="{4780CBF5-E8C0-4C06-B53C-BDD74F9C49A0}" type="slidenum">
              <a:rPr lang="en-US" smtClean="0"/>
              <a:t>17</a:t>
            </a:fld>
            <a:endParaRPr lang="en-US"/>
          </a:p>
        </p:txBody>
      </p:sp>
      <p:sp>
        <p:nvSpPr>
          <p:cNvPr id="5" name="Smiley Face 4">
            <a:extLst>
              <a:ext uri="{FF2B5EF4-FFF2-40B4-BE49-F238E27FC236}">
                <a16:creationId xmlns:a16="http://schemas.microsoft.com/office/drawing/2014/main" id="{AAA130D4-57A6-4F5E-81FD-C4081CE05C98}"/>
              </a:ext>
            </a:extLst>
          </p:cNvPr>
          <p:cNvSpPr/>
          <p:nvPr/>
        </p:nvSpPr>
        <p:spPr>
          <a:xfrm>
            <a:off x="4532243" y="3975652"/>
            <a:ext cx="2756453" cy="2336248"/>
          </a:xfrm>
          <a:prstGeom prst="smileyFac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5020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91C14-27C1-4E4C-9F6E-BC2319A550B7}"/>
              </a:ext>
            </a:extLst>
          </p:cNvPr>
          <p:cNvSpPr>
            <a:spLocks noGrp="1"/>
          </p:cNvSpPr>
          <p:nvPr>
            <p:ph type="title"/>
          </p:nvPr>
        </p:nvSpPr>
        <p:spPr/>
        <p:txBody>
          <a:bodyPr/>
          <a:lstStyle/>
          <a:p>
            <a:pPr algn="ctr"/>
            <a:r>
              <a:rPr lang="en-US" dirty="0"/>
              <a:t>A Special Thanks to Our Sponsor: </a:t>
            </a:r>
            <a:br>
              <a:rPr lang="en-US" dirty="0"/>
            </a:br>
            <a:r>
              <a:rPr lang="en-US" dirty="0"/>
              <a:t>Variety Attractions!</a:t>
            </a:r>
          </a:p>
        </p:txBody>
      </p:sp>
      <p:sp>
        <p:nvSpPr>
          <p:cNvPr id="3" name="Content Placeholder 2">
            <a:extLst>
              <a:ext uri="{FF2B5EF4-FFF2-40B4-BE49-F238E27FC236}">
                <a16:creationId xmlns:a16="http://schemas.microsoft.com/office/drawing/2014/main" id="{E29AF3C2-C01A-4149-B1A3-A97705EEE67D}"/>
              </a:ext>
            </a:extLst>
          </p:cNvPr>
          <p:cNvSpPr>
            <a:spLocks noGrp="1"/>
          </p:cNvSpPr>
          <p:nvPr>
            <p:ph idx="1"/>
          </p:nvPr>
        </p:nvSpPr>
        <p:spPr/>
        <p:txBody>
          <a:bodyPr>
            <a:normAutofit fontScale="92500" lnSpcReduction="10000"/>
          </a:bodyPr>
          <a:lstStyle/>
          <a:p>
            <a:pPr marL="0" indent="0" algn="ctr">
              <a:spcBef>
                <a:spcPts val="0"/>
              </a:spcBef>
              <a:buNone/>
            </a:pPr>
            <a:r>
              <a:rPr lang="en-US" dirty="0"/>
              <a:t>Go online to sign up to receive Variety Attractions’ Industry Insider Newsletter! </a:t>
            </a:r>
          </a:p>
          <a:p>
            <a:pPr marL="0" indent="0" algn="ctr">
              <a:spcBef>
                <a:spcPts val="0"/>
              </a:spcBef>
              <a:buNone/>
            </a:pPr>
            <a:r>
              <a:rPr lang="en-US" dirty="0"/>
              <a:t>Follow them on Facebook. They are also launching a new podcast in April of 2021: “Which Way is Catering?” </a:t>
            </a:r>
          </a:p>
          <a:p>
            <a:pPr marL="0" indent="0" algn="ctr">
              <a:spcBef>
                <a:spcPts val="0"/>
              </a:spcBef>
              <a:buNone/>
            </a:pPr>
            <a:r>
              <a:rPr lang="en-US" dirty="0"/>
              <a:t>For further information, contact Todd </a:t>
            </a:r>
            <a:r>
              <a:rPr lang="en-US" dirty="0" err="1"/>
              <a:t>Boltin</a:t>
            </a:r>
            <a:r>
              <a:rPr lang="en-US" dirty="0"/>
              <a:t>: (740)453-0394 or </a:t>
            </a:r>
            <a:r>
              <a:rPr lang="en-US" dirty="0">
                <a:hlinkClick r:id="rId2"/>
              </a:rPr>
              <a:t>www.varietyattractions.com</a:t>
            </a:r>
            <a:r>
              <a:rPr lang="en-US" dirty="0"/>
              <a:t> </a:t>
            </a:r>
          </a:p>
          <a:p>
            <a:pPr marL="0" indent="0" algn="ctr">
              <a:spcBef>
                <a:spcPts val="0"/>
              </a:spcBef>
              <a:buNone/>
            </a:pPr>
            <a:endParaRPr lang="en-US" dirty="0"/>
          </a:p>
          <a:p>
            <a:pPr marL="0" indent="0" algn="ctr">
              <a:spcBef>
                <a:spcPts val="0"/>
              </a:spcBef>
              <a:buNone/>
            </a:pPr>
            <a:endParaRPr lang="en-US" dirty="0"/>
          </a:p>
          <a:p>
            <a:pPr marL="0" indent="0" algn="ctr">
              <a:spcBef>
                <a:spcPts val="0"/>
              </a:spcBef>
              <a:buNone/>
            </a:pPr>
            <a:r>
              <a:rPr lang="en-US" dirty="0"/>
              <a:t>For Additional Information Contact: </a:t>
            </a:r>
          </a:p>
          <a:p>
            <a:pPr marL="0" indent="0" algn="ctr">
              <a:spcBef>
                <a:spcPts val="0"/>
              </a:spcBef>
              <a:buNone/>
            </a:pPr>
            <a:r>
              <a:rPr lang="en-US" dirty="0"/>
              <a:t>Kim R. Meyers</a:t>
            </a:r>
          </a:p>
          <a:p>
            <a:pPr marL="0" indent="0" algn="ctr">
              <a:spcBef>
                <a:spcPts val="0"/>
              </a:spcBef>
              <a:buNone/>
            </a:pPr>
            <a:r>
              <a:rPr lang="en-US" dirty="0"/>
              <a:t>OFMA Director at Large</a:t>
            </a:r>
          </a:p>
          <a:p>
            <a:pPr marL="0" indent="0" algn="ctr">
              <a:spcBef>
                <a:spcPts val="0"/>
              </a:spcBef>
              <a:buNone/>
            </a:pPr>
            <a:r>
              <a:rPr lang="en-US" dirty="0"/>
              <a:t>kmeyers@loraincounty.us</a:t>
            </a:r>
          </a:p>
          <a:p>
            <a:pPr marL="0" indent="0" algn="ctr">
              <a:spcBef>
                <a:spcPts val="0"/>
              </a:spcBef>
              <a:buNone/>
            </a:pPr>
            <a:r>
              <a:rPr lang="en-US" dirty="0"/>
              <a:t>(440) 309-8729</a:t>
            </a:r>
          </a:p>
          <a:p>
            <a:pPr marL="0" indent="0">
              <a:buNone/>
            </a:pPr>
            <a:endParaRPr lang="en-US" dirty="0"/>
          </a:p>
          <a:p>
            <a:pPr marL="0" indent="0">
              <a:buNone/>
            </a:pPr>
            <a:endParaRPr lang="en-US" dirty="0"/>
          </a:p>
        </p:txBody>
      </p:sp>
      <p:sp>
        <p:nvSpPr>
          <p:cNvPr id="4" name="Star: 5 Points 3">
            <a:extLst>
              <a:ext uri="{FF2B5EF4-FFF2-40B4-BE49-F238E27FC236}">
                <a16:creationId xmlns:a16="http://schemas.microsoft.com/office/drawing/2014/main" id="{E16D41D6-6EF4-471B-94EF-A701E2D0661C}"/>
              </a:ext>
            </a:extLst>
          </p:cNvPr>
          <p:cNvSpPr/>
          <p:nvPr/>
        </p:nvSpPr>
        <p:spPr>
          <a:xfrm>
            <a:off x="477078" y="328889"/>
            <a:ext cx="1285461" cy="1361799"/>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tar: 5 Points 4">
            <a:extLst>
              <a:ext uri="{FF2B5EF4-FFF2-40B4-BE49-F238E27FC236}">
                <a16:creationId xmlns:a16="http://schemas.microsoft.com/office/drawing/2014/main" id="{71D77A54-BCDD-4CA0-81C4-77EDBC8B3428}"/>
              </a:ext>
            </a:extLst>
          </p:cNvPr>
          <p:cNvSpPr/>
          <p:nvPr/>
        </p:nvSpPr>
        <p:spPr>
          <a:xfrm>
            <a:off x="10429461" y="365125"/>
            <a:ext cx="1285461" cy="1361799"/>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09D7E0F4-C48F-4E4A-B868-BB5170971EE3}"/>
              </a:ext>
            </a:extLst>
          </p:cNvPr>
          <p:cNvSpPr>
            <a:spLocks noGrp="1"/>
          </p:cNvSpPr>
          <p:nvPr>
            <p:ph type="sldNum" sz="quarter" idx="12"/>
          </p:nvPr>
        </p:nvSpPr>
        <p:spPr/>
        <p:txBody>
          <a:bodyPr/>
          <a:lstStyle/>
          <a:p>
            <a:fld id="{4780CBF5-E8C0-4C06-B53C-BDD74F9C49A0}" type="slidenum">
              <a:rPr lang="en-US" smtClean="0"/>
              <a:t>18</a:t>
            </a:fld>
            <a:endParaRPr lang="en-US"/>
          </a:p>
        </p:txBody>
      </p:sp>
    </p:spTree>
    <p:extLst>
      <p:ext uri="{BB962C8B-B14F-4D97-AF65-F5344CB8AC3E}">
        <p14:creationId xmlns:p14="http://schemas.microsoft.com/office/powerpoint/2010/main" val="29433961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295</TotalTime>
  <Words>1331</Words>
  <Application>Microsoft Office PowerPoint</Application>
  <PresentationFormat>Widescreen</PresentationFormat>
  <Paragraphs>131</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Roundtable-Open Discussion Anything Goes!</vt:lpstr>
      <vt:lpstr>Contract Considerations</vt:lpstr>
      <vt:lpstr>Force Majeure Provision </vt:lpstr>
      <vt:lpstr>Disclaimer-Assumption of the Risk</vt:lpstr>
      <vt:lpstr>PowerPoint Presentation</vt:lpstr>
      <vt:lpstr>Immunity-Liability Protection </vt:lpstr>
      <vt:lpstr>Signage-Notices-Promotional Materials </vt:lpstr>
      <vt:lpstr>Offseason Fundraising </vt:lpstr>
      <vt:lpstr>Fundraising Ideas</vt:lpstr>
      <vt:lpstr>Beer Sales</vt:lpstr>
      <vt:lpstr>Free Money</vt:lpstr>
      <vt:lpstr>Setting a Drop-Dead Date for a Full Fair</vt:lpstr>
      <vt:lpstr>Drop Dead Date Continued </vt:lpstr>
      <vt:lpstr>Legislative Update </vt:lpstr>
      <vt:lpstr>State of Ohio and Local Health Rules</vt:lpstr>
      <vt:lpstr>If necessary, should we participate in group litigation to force full fairs? </vt:lpstr>
      <vt:lpstr>Gift Card Giveaway </vt:lpstr>
      <vt:lpstr>A Special Thanks to Our Sponsor:  Variety Attractions!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Roundtable-Open Discussions (Anything Goes)</dc:title>
  <dc:creator>Madeline Ashby Meyers</dc:creator>
  <cp:lastModifiedBy>Madeline Ashby Meyers</cp:lastModifiedBy>
  <cp:revision>46</cp:revision>
  <dcterms:created xsi:type="dcterms:W3CDTF">2021-02-14T23:00:25Z</dcterms:created>
  <dcterms:modified xsi:type="dcterms:W3CDTF">2021-02-20T19:06:56Z</dcterms:modified>
</cp:coreProperties>
</file>